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7" r:id="rId5"/>
    <p:sldId id="906" r:id="rId6"/>
    <p:sldId id="908" r:id="rId7"/>
    <p:sldId id="916" r:id="rId8"/>
    <p:sldId id="884" r:id="rId9"/>
    <p:sldId id="899" r:id="rId10"/>
    <p:sldId id="898" r:id="rId11"/>
    <p:sldId id="891" r:id="rId12"/>
    <p:sldId id="901" r:id="rId13"/>
    <p:sldId id="888" r:id="rId14"/>
    <p:sldId id="889" r:id="rId15"/>
    <p:sldId id="909" r:id="rId16"/>
    <p:sldId id="910" r:id="rId17"/>
    <p:sldId id="912" r:id="rId18"/>
    <p:sldId id="896" r:id="rId19"/>
    <p:sldId id="893" r:id="rId20"/>
    <p:sldId id="917" r:id="rId21"/>
    <p:sldId id="911" r:id="rId22"/>
    <p:sldId id="892" r:id="rId23"/>
    <p:sldId id="907" r:id="rId24"/>
    <p:sldId id="9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D96"/>
    <a:srgbClr val="C1E5F5"/>
    <a:srgbClr val="7E94AB"/>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8EC4B-2222-31D6-D39A-96C10CA60DB4}" v="14" dt="2025-11-18T16:06:14.174"/>
    <p1510:client id="{C9C76087-5C5A-E598-3726-3B636FABD948}" v="3" dt="2025-11-18T16:07:25.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078EC4B-2222-31D6-D39A-96C10CA60DB4}"/>
    <pc:docChg chg="modSld">
      <pc:chgData name="" userId="" providerId="" clId="Web-{0078EC4B-2222-31D6-D39A-96C10CA60DB4}" dt="2025-11-18T16:05:28.360" v="0" actId="20577"/>
      <pc:docMkLst>
        <pc:docMk/>
      </pc:docMkLst>
      <pc:sldChg chg="modSp">
        <pc:chgData name="" userId="" providerId="" clId="Web-{0078EC4B-2222-31D6-D39A-96C10CA60DB4}" dt="2025-11-18T16:05:28.360" v="0" actId="20577"/>
        <pc:sldMkLst>
          <pc:docMk/>
          <pc:sldMk cId="3711099640" sldId="257"/>
        </pc:sldMkLst>
        <pc:spChg chg="mod">
          <ac:chgData name="" userId="" providerId="" clId="Web-{0078EC4B-2222-31D6-D39A-96C10CA60DB4}" dt="2025-11-18T16:05:28.360" v="0" actId="20577"/>
          <ac:spMkLst>
            <pc:docMk/>
            <pc:sldMk cId="3711099640" sldId="257"/>
            <ac:spMk id="10" creationId="{518A0045-5F43-1FCD-636D-2FF8D7FF110C}"/>
          </ac:spMkLst>
        </pc:spChg>
      </pc:sldChg>
    </pc:docChg>
  </pc:docChgLst>
  <pc:docChgLst>
    <pc:chgData name="Pat Heaney" userId="S::pheaney@thewatershed.org::862c9b28-fc2f-492e-8633-00cb503adaa8" providerId="AD" clId="Web-{C9C76087-5C5A-E598-3726-3B636FABD948}"/>
    <pc:docChg chg="delSld">
      <pc:chgData name="Pat Heaney" userId="S::pheaney@thewatershed.org::862c9b28-fc2f-492e-8633-00cb503adaa8" providerId="AD" clId="Web-{C9C76087-5C5A-E598-3726-3B636FABD948}" dt="2025-11-18T16:07:25.343" v="2"/>
      <pc:docMkLst>
        <pc:docMk/>
      </pc:docMkLst>
      <pc:sldChg chg="del">
        <pc:chgData name="Pat Heaney" userId="S::pheaney@thewatershed.org::862c9b28-fc2f-492e-8633-00cb503adaa8" providerId="AD" clId="Web-{C9C76087-5C5A-E598-3726-3B636FABD948}" dt="2025-11-18T16:07:21.702" v="0"/>
        <pc:sldMkLst>
          <pc:docMk/>
          <pc:sldMk cId="109857222" sldId="256"/>
        </pc:sldMkLst>
      </pc:sldChg>
      <pc:sldChg chg="del">
        <pc:chgData name="Pat Heaney" userId="S::pheaney@thewatershed.org::862c9b28-fc2f-492e-8633-00cb503adaa8" providerId="AD" clId="Web-{C9C76087-5C5A-E598-3726-3B636FABD948}" dt="2025-11-18T16:07:23.936" v="1"/>
        <pc:sldMkLst>
          <pc:docMk/>
          <pc:sldMk cId="2652151259" sldId="887"/>
        </pc:sldMkLst>
      </pc:sldChg>
      <pc:sldChg chg="del">
        <pc:chgData name="Pat Heaney" userId="S::pheaney@thewatershed.org::862c9b28-fc2f-492e-8633-00cb503adaa8" providerId="AD" clId="Web-{C9C76087-5C5A-E598-3726-3B636FABD948}" dt="2025-11-18T16:07:25.343" v="2"/>
        <pc:sldMkLst>
          <pc:docMk/>
          <pc:sldMk cId="178335188" sldId="913"/>
        </pc:sldMkLst>
      </pc:sldChg>
    </pc:docChg>
  </pc:docChgLst>
  <pc:docChgLst>
    <pc:chgData name="Pat Heaney" userId="S::pheaney@thewatershed.org::862c9b28-fc2f-492e-8633-00cb503adaa8" providerId="AD" clId="Web-{0078EC4B-2222-31D6-D39A-96C10CA60DB4}"/>
    <pc:docChg chg="delSld modSld">
      <pc:chgData name="Pat Heaney" userId="S::pheaney@thewatershed.org::862c9b28-fc2f-492e-8633-00cb503adaa8" providerId="AD" clId="Web-{0078EC4B-2222-31D6-D39A-96C10CA60DB4}" dt="2025-11-18T16:06:14.174" v="5"/>
      <pc:docMkLst>
        <pc:docMk/>
      </pc:docMkLst>
      <pc:sldChg chg="delSp modSp">
        <pc:chgData name="Pat Heaney" userId="S::pheaney@thewatershed.org::862c9b28-fc2f-492e-8633-00cb503adaa8" providerId="AD" clId="Web-{0078EC4B-2222-31D6-D39A-96C10CA60DB4}" dt="2025-11-18T16:05:47.361" v="2"/>
        <pc:sldMkLst>
          <pc:docMk/>
          <pc:sldMk cId="3711099640" sldId="257"/>
        </pc:sldMkLst>
        <pc:spChg chg="del mod">
          <ac:chgData name="Pat Heaney" userId="S::pheaney@thewatershed.org::862c9b28-fc2f-492e-8633-00cb503adaa8" providerId="AD" clId="Web-{0078EC4B-2222-31D6-D39A-96C10CA60DB4}" dt="2025-11-18T16:05:47.361" v="2"/>
          <ac:spMkLst>
            <pc:docMk/>
            <pc:sldMk cId="3711099640" sldId="257"/>
            <ac:spMk id="10" creationId="{518A0045-5F43-1FCD-636D-2FF8D7FF110C}"/>
          </ac:spMkLst>
        </pc:spChg>
      </pc:sldChg>
      <pc:sldChg chg="modSp">
        <pc:chgData name="Pat Heaney" userId="S::pheaney@thewatershed.org::862c9b28-fc2f-492e-8633-00cb503adaa8" providerId="AD" clId="Web-{0078EC4B-2222-31D6-D39A-96C10CA60DB4}" dt="2025-11-18T16:05:51.502" v="3" actId="20577"/>
        <pc:sldMkLst>
          <pc:docMk/>
          <pc:sldMk cId="2652151259" sldId="887"/>
        </pc:sldMkLst>
        <pc:spChg chg="mod">
          <ac:chgData name="Pat Heaney" userId="S::pheaney@thewatershed.org::862c9b28-fc2f-492e-8633-00cb503adaa8" providerId="AD" clId="Web-{0078EC4B-2222-31D6-D39A-96C10CA60DB4}" dt="2025-11-18T16:05:51.502" v="3" actId="20577"/>
          <ac:spMkLst>
            <pc:docMk/>
            <pc:sldMk cId="2652151259" sldId="887"/>
            <ac:spMk id="10" creationId="{F8E6D404-22D9-1663-D71D-A82D60C6325E}"/>
          </ac:spMkLst>
        </pc:spChg>
      </pc:sldChg>
      <pc:sldChg chg="del">
        <pc:chgData name="Pat Heaney" userId="S::pheaney@thewatershed.org::862c9b28-fc2f-492e-8633-00cb503adaa8" providerId="AD" clId="Web-{0078EC4B-2222-31D6-D39A-96C10CA60DB4}" dt="2025-11-18T16:06:10.564" v="4"/>
        <pc:sldMkLst>
          <pc:docMk/>
          <pc:sldMk cId="3166123366" sldId="914"/>
        </pc:sldMkLst>
      </pc:sldChg>
      <pc:sldChg chg="del">
        <pc:chgData name="Pat Heaney" userId="S::pheaney@thewatershed.org::862c9b28-fc2f-492e-8633-00cb503adaa8" providerId="AD" clId="Web-{0078EC4B-2222-31D6-D39A-96C10CA60DB4}" dt="2025-11-18T16:06:14.174" v="5"/>
        <pc:sldMkLst>
          <pc:docMk/>
          <pc:sldMk cId="181550590" sldId="9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atershedinstitute.sharepoint.com/sites/Staff/Education/SCHOOLS/Trenton%20Public%20Schools/TNGA%20Avantor%20program/Presentation_ColumnCluster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atershedinstitute.sharepoint.com/sites/Staff/Education/SCHOOLS/Trenton%20Public%20Schools/TNGA%20Avantor%20program/Assunpink%20Bus%20tour%20visual%20assessment%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Pollution Tolerance Index (Macro Data)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Upper</c:v>
                </c:pt>
                <c:pt idx="1">
                  <c:v>Middle</c:v>
                </c:pt>
                <c:pt idx="2">
                  <c:v>Lower</c:v>
                </c:pt>
              </c:strCache>
            </c:strRef>
          </c:cat>
          <c:val>
            <c:numRef>
              <c:f>Sheet1!$B$2:$B$4</c:f>
              <c:numCache>
                <c:formatCode>General</c:formatCode>
                <c:ptCount val="3"/>
                <c:pt idx="0">
                  <c:v>12</c:v>
                </c:pt>
                <c:pt idx="1">
                  <c:v>13</c:v>
                </c:pt>
                <c:pt idx="2">
                  <c:v>3</c:v>
                </c:pt>
              </c:numCache>
            </c:numRef>
          </c:val>
          <c:extLst>
            <c:ext xmlns:c16="http://schemas.microsoft.com/office/drawing/2014/chart" uri="{C3380CC4-5D6E-409C-BE32-E72D297353CC}">
              <c16:uniqueId val="{00000000-E33B-4159-A040-3F64572832E1}"/>
            </c:ext>
          </c:extLst>
        </c:ser>
        <c:dLbls>
          <c:showLegendKey val="0"/>
          <c:showVal val="0"/>
          <c:showCatName val="0"/>
          <c:showSerName val="0"/>
          <c:showPercent val="0"/>
          <c:showBubbleSize val="0"/>
        </c:dLbls>
        <c:gapWidth val="219"/>
        <c:overlap val="-27"/>
        <c:axId val="1756098975"/>
        <c:axId val="1813870415"/>
      </c:barChart>
      <c:catAx>
        <c:axId val="175609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3870415"/>
        <c:crosses val="autoZero"/>
        <c:auto val="1"/>
        <c:lblAlgn val="ctr"/>
        <c:lblOffset val="100"/>
        <c:noMultiLvlLbl val="0"/>
      </c:catAx>
      <c:valAx>
        <c:axId val="18138704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60989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Chemical</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'chem PTI'!$A$2</c:f>
              <c:strCache>
                <c:ptCount val="1"/>
                <c:pt idx="0">
                  <c:v>Upper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'chem PTI'!$B$1:$I$1</c:f>
              <c:strCache>
                <c:ptCount val="8"/>
                <c:pt idx="0">
                  <c:v>Air temp ©</c:v>
                </c:pt>
                <c:pt idx="1">
                  <c:v>Water temp ©</c:v>
                </c:pt>
                <c:pt idx="2">
                  <c:v>pH</c:v>
                </c:pt>
                <c:pt idx="3">
                  <c:v>DO (ppm)</c:v>
                </c:pt>
                <c:pt idx="4">
                  <c:v>Salinity (ppt)</c:v>
                </c:pt>
                <c:pt idx="5">
                  <c:v>Turbidity (JTU)</c:v>
                </c:pt>
                <c:pt idx="6">
                  <c:v>Nitrates (ppm)</c:v>
                </c:pt>
                <c:pt idx="7">
                  <c:v>Phosphates (ppm)</c:v>
                </c:pt>
              </c:strCache>
            </c:strRef>
          </c:cat>
          <c:val>
            <c:numRef>
              <c:f>'chem PTI'!$B$2:$I$2</c:f>
              <c:numCache>
                <c:formatCode>General</c:formatCode>
                <c:ptCount val="8"/>
                <c:pt idx="0">
                  <c:v>2</c:v>
                </c:pt>
                <c:pt idx="1">
                  <c:v>1</c:v>
                </c:pt>
                <c:pt idx="2">
                  <c:v>7.5</c:v>
                </c:pt>
                <c:pt idx="3">
                  <c:v>4</c:v>
                </c:pt>
                <c:pt idx="4">
                  <c:v>0</c:v>
                </c:pt>
                <c:pt idx="5">
                  <c:v>25</c:v>
                </c:pt>
                <c:pt idx="6">
                  <c:v>0</c:v>
                </c:pt>
                <c:pt idx="7">
                  <c:v>0</c:v>
                </c:pt>
              </c:numCache>
            </c:numRef>
          </c:val>
          <c:extLst>
            <c:ext xmlns:c16="http://schemas.microsoft.com/office/drawing/2014/chart" uri="{C3380CC4-5D6E-409C-BE32-E72D297353CC}">
              <c16:uniqueId val="{00000000-DF04-4BED-95AA-AC91C2DF5636}"/>
            </c:ext>
          </c:extLst>
        </c:ser>
        <c:ser>
          <c:idx val="1"/>
          <c:order val="1"/>
          <c:tx>
            <c:strRef>
              <c:f>'chem PTI'!$A$3</c:f>
              <c:strCache>
                <c:ptCount val="1"/>
                <c:pt idx="0">
                  <c:v>Middle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'chem PTI'!$B$1:$I$1</c:f>
              <c:strCache>
                <c:ptCount val="8"/>
                <c:pt idx="0">
                  <c:v>Air temp ©</c:v>
                </c:pt>
                <c:pt idx="1">
                  <c:v>Water temp ©</c:v>
                </c:pt>
                <c:pt idx="2">
                  <c:v>pH</c:v>
                </c:pt>
                <c:pt idx="3">
                  <c:v>DO (ppm)</c:v>
                </c:pt>
                <c:pt idx="4">
                  <c:v>Salinity (ppt)</c:v>
                </c:pt>
                <c:pt idx="5">
                  <c:v>Turbidity (JTU)</c:v>
                </c:pt>
                <c:pt idx="6">
                  <c:v>Nitrates (ppm)</c:v>
                </c:pt>
                <c:pt idx="7">
                  <c:v>Phosphates (ppm)</c:v>
                </c:pt>
              </c:strCache>
            </c:strRef>
          </c:cat>
          <c:val>
            <c:numRef>
              <c:f>'chem PTI'!$B$3:$I$3</c:f>
              <c:numCache>
                <c:formatCode>General</c:formatCode>
                <c:ptCount val="8"/>
                <c:pt idx="0">
                  <c:v>2</c:v>
                </c:pt>
                <c:pt idx="1">
                  <c:v>7</c:v>
                </c:pt>
                <c:pt idx="2">
                  <c:v>6</c:v>
                </c:pt>
                <c:pt idx="3">
                  <c:v>12</c:v>
                </c:pt>
                <c:pt idx="4">
                  <c:v>0</c:v>
                </c:pt>
                <c:pt idx="5">
                  <c:v>50</c:v>
                </c:pt>
                <c:pt idx="6">
                  <c:v>2</c:v>
                </c:pt>
                <c:pt idx="7">
                  <c:v>0.2</c:v>
                </c:pt>
              </c:numCache>
            </c:numRef>
          </c:val>
          <c:extLst>
            <c:ext xmlns:c16="http://schemas.microsoft.com/office/drawing/2014/chart" uri="{C3380CC4-5D6E-409C-BE32-E72D297353CC}">
              <c16:uniqueId val="{00000001-DF04-4BED-95AA-AC91C2DF5636}"/>
            </c:ext>
          </c:extLst>
        </c:ser>
        <c:ser>
          <c:idx val="2"/>
          <c:order val="2"/>
          <c:tx>
            <c:strRef>
              <c:f>'chem PTI'!$A$4</c:f>
              <c:strCache>
                <c:ptCount val="1"/>
                <c:pt idx="0">
                  <c:v>Lower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'chem PTI'!$B$1:$I$1</c:f>
              <c:strCache>
                <c:ptCount val="8"/>
                <c:pt idx="0">
                  <c:v>Air temp ©</c:v>
                </c:pt>
                <c:pt idx="1">
                  <c:v>Water temp ©</c:v>
                </c:pt>
                <c:pt idx="2">
                  <c:v>pH</c:v>
                </c:pt>
                <c:pt idx="3">
                  <c:v>DO (ppm)</c:v>
                </c:pt>
                <c:pt idx="4">
                  <c:v>Salinity (ppt)</c:v>
                </c:pt>
                <c:pt idx="5">
                  <c:v>Turbidity (JTU)</c:v>
                </c:pt>
                <c:pt idx="6">
                  <c:v>Nitrates (ppm)</c:v>
                </c:pt>
                <c:pt idx="7">
                  <c:v>Phosphates (ppm)</c:v>
                </c:pt>
              </c:strCache>
            </c:strRef>
          </c:cat>
          <c:val>
            <c:numRef>
              <c:f>'chem PTI'!$B$4:$I$4</c:f>
              <c:numCache>
                <c:formatCode>General</c:formatCode>
                <c:ptCount val="8"/>
                <c:pt idx="0">
                  <c:v>3</c:v>
                </c:pt>
                <c:pt idx="1">
                  <c:v>5</c:v>
                </c:pt>
                <c:pt idx="2">
                  <c:v>8</c:v>
                </c:pt>
                <c:pt idx="3">
                  <c:v>8</c:v>
                </c:pt>
                <c:pt idx="4">
                  <c:v>0</c:v>
                </c:pt>
                <c:pt idx="5">
                  <c:v>5</c:v>
                </c:pt>
                <c:pt idx="6">
                  <c:v>6</c:v>
                </c:pt>
                <c:pt idx="7">
                  <c:v>0.4</c:v>
                </c:pt>
              </c:numCache>
            </c:numRef>
          </c:val>
          <c:extLst>
            <c:ext xmlns:c16="http://schemas.microsoft.com/office/drawing/2014/chart" uri="{C3380CC4-5D6E-409C-BE32-E72D297353CC}">
              <c16:uniqueId val="{00000002-DF04-4BED-95AA-AC91C2DF5636}"/>
            </c:ext>
          </c:extLst>
        </c:ser>
        <c:dLbls>
          <c:showLegendKey val="0"/>
          <c:showVal val="0"/>
          <c:showCatName val="0"/>
          <c:showSerName val="0"/>
          <c:showPercent val="0"/>
          <c:showBubbleSize val="0"/>
        </c:dLbls>
        <c:gapWidth val="100"/>
        <c:overlap val="-24"/>
        <c:axId val="416565768"/>
        <c:axId val="416571912"/>
      </c:barChart>
      <c:catAx>
        <c:axId val="416565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16571912"/>
        <c:crosses val="autoZero"/>
        <c:auto val="1"/>
        <c:lblAlgn val="ctr"/>
        <c:lblOffset val="100"/>
        <c:noMultiLvlLbl val="0"/>
      </c:catAx>
      <c:valAx>
        <c:axId val="416571912"/>
        <c:scaling>
          <c:orientation val="minMax"/>
          <c:max val="5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16565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290F7-5B30-44AF-8487-556D2B8A82A0}" type="datetimeFigureOut">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D3E46-7638-4B50-BCD1-14F4322ACF86}" type="slidenum">
              <a:t>‹#›</a:t>
            </a:fld>
            <a:endParaRPr lang="en-US"/>
          </a:p>
        </p:txBody>
      </p:sp>
    </p:spTree>
    <p:extLst>
      <p:ext uri="{BB962C8B-B14F-4D97-AF65-F5344CB8AC3E}">
        <p14:creationId xmlns:p14="http://schemas.microsoft.com/office/powerpoint/2010/main" val="400203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ursera.org/articles/data-visualization-jobs?msockid=022c92c9deb060d11408849edf40613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Materials:</a:t>
            </a:r>
          </a:p>
          <a:p>
            <a:r>
              <a:rPr lang="en-US">
                <a:ea typeface="Calibri"/>
                <a:cs typeface="Calibri"/>
              </a:rPr>
              <a:t>-Graphing paper</a:t>
            </a:r>
          </a:p>
          <a:p>
            <a:r>
              <a:rPr lang="en-US">
                <a:ea typeface="Calibri"/>
                <a:cs typeface="Calibri"/>
              </a:rPr>
              <a:t>-Flip chart+flip chart markers</a:t>
            </a:r>
          </a:p>
          <a:p>
            <a:r>
              <a:rPr lang="en-US">
                <a:ea typeface="Calibri"/>
                <a:cs typeface="Calibri"/>
              </a:rPr>
              <a:t>-Colored pencils, pencils</a:t>
            </a:r>
          </a:p>
          <a:p>
            <a:r>
              <a:rPr lang="en-US">
                <a:ea typeface="Calibri"/>
                <a:cs typeface="Calibri"/>
              </a:rPr>
              <a:t>-Ruler</a:t>
            </a:r>
          </a:p>
        </p:txBody>
      </p:sp>
      <p:sp>
        <p:nvSpPr>
          <p:cNvPr id="4" name="Slide Number Placeholder 3"/>
          <p:cNvSpPr>
            <a:spLocks noGrp="1"/>
          </p:cNvSpPr>
          <p:nvPr>
            <p:ph type="sldNum" sz="quarter" idx="5"/>
          </p:nvPr>
        </p:nvSpPr>
        <p:spPr/>
        <p:txBody>
          <a:bodyPr/>
          <a:lstStyle/>
          <a:p>
            <a:fld id="{1B336D1A-F3F3-0A4E-8FE9-33A42A50DBF0}" type="slidenum">
              <a:rPr lang="en-US" smtClean="0"/>
              <a:t>1</a:t>
            </a:fld>
            <a:endParaRPr lang="en-US"/>
          </a:p>
        </p:txBody>
      </p:sp>
    </p:spTree>
    <p:extLst>
      <p:ext uri="{BB962C8B-B14F-4D97-AF65-F5344CB8AC3E}">
        <p14:creationId xmlns:p14="http://schemas.microsoft.com/office/powerpoint/2010/main" val="76602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CE0D314-DC5A-443D-AF07-1BF2D9BAADC1}" type="slidenum">
              <a:rPr lang="en-US" smtClean="0"/>
              <a:t>16</a:t>
            </a:fld>
            <a:endParaRPr lang="en-US"/>
          </a:p>
        </p:txBody>
      </p:sp>
    </p:spTree>
    <p:extLst>
      <p:ext uri="{BB962C8B-B14F-4D97-AF65-F5344CB8AC3E}">
        <p14:creationId xmlns:p14="http://schemas.microsoft.com/office/powerpoint/2010/main" val="1485113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812D8-721B-231F-9354-D4C473BA3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B9B6F-86D7-B9FD-3E5E-0ACB06501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05504-4383-DB92-4D92-52E5D254E357}"/>
              </a:ext>
            </a:extLst>
          </p:cNvPr>
          <p:cNvSpPr>
            <a:spLocks noGrp="1"/>
          </p:cNvSpPr>
          <p:nvPr>
            <p:ph type="body" idx="1"/>
          </p:nvPr>
        </p:nvSpPr>
        <p:spPr/>
        <p:txBody>
          <a:bodyPr/>
          <a:lstStyle/>
          <a:p>
            <a:r>
              <a:rPr lang="en-US">
                <a:ea typeface="Calibri"/>
                <a:cs typeface="Calibri"/>
              </a:rPr>
              <a:t>-What does this data tell us? Is this data easy or hard to read/interpret?</a:t>
            </a:r>
            <a:endParaRPr lang="en-US"/>
          </a:p>
          <a:p>
            <a:r>
              <a:rPr lang="en-US">
                <a:ea typeface="Calibri"/>
                <a:cs typeface="Calibri"/>
              </a:rPr>
              <a:t>-What is our conclusion? How do we know?</a:t>
            </a:r>
          </a:p>
          <a:p>
            <a:r>
              <a:rPr lang="en-US">
                <a:ea typeface="Calibri"/>
                <a:cs typeface="Calibri"/>
              </a:rPr>
              <a:t>-Why </a:t>
            </a:r>
            <a:r>
              <a:rPr lang="en-US" i="1">
                <a:ea typeface="Calibri"/>
                <a:cs typeface="Calibri"/>
              </a:rPr>
              <a:t>don't </a:t>
            </a:r>
            <a:r>
              <a:rPr lang="en-US">
                <a:ea typeface="Calibri"/>
                <a:cs typeface="Calibri"/>
              </a:rPr>
              <a:t>we know?</a:t>
            </a:r>
          </a:p>
          <a:p>
            <a:r>
              <a:rPr lang="en-US">
                <a:ea typeface="Calibri"/>
                <a:cs typeface="Calibri"/>
              </a:rPr>
              <a:t>-How can we make sense of this data?</a:t>
            </a:r>
          </a:p>
          <a:p>
            <a:endParaRPr lang="en-US">
              <a:ea typeface="Calibri"/>
              <a:cs typeface="Calibri"/>
            </a:endParaRPr>
          </a:p>
          <a:p>
            <a:r>
              <a:rPr lang="en-US">
                <a:ea typeface="Calibri"/>
                <a:cs typeface="Calibri"/>
              </a:rPr>
              <a:t>Add animation</a:t>
            </a:r>
          </a:p>
        </p:txBody>
      </p:sp>
      <p:sp>
        <p:nvSpPr>
          <p:cNvPr id="4" name="Slide Number Placeholder 3">
            <a:extLst>
              <a:ext uri="{FF2B5EF4-FFF2-40B4-BE49-F238E27FC236}">
                <a16:creationId xmlns:a16="http://schemas.microsoft.com/office/drawing/2014/main" id="{EC0A5CCF-DC3D-FF5D-13E4-BFD9309B1590}"/>
              </a:ext>
            </a:extLst>
          </p:cNvPr>
          <p:cNvSpPr>
            <a:spLocks noGrp="1"/>
          </p:cNvSpPr>
          <p:nvPr>
            <p:ph type="sldNum" sz="quarter" idx="5"/>
          </p:nvPr>
        </p:nvSpPr>
        <p:spPr/>
        <p:txBody>
          <a:bodyPr/>
          <a:lstStyle/>
          <a:p>
            <a:fld id="{3ECD3E46-7638-4B50-BCD1-14F4322ACF86}" type="slidenum">
              <a:rPr lang="en-US"/>
              <a:t>17</a:t>
            </a:fld>
            <a:endParaRPr lang="en-US"/>
          </a:p>
        </p:txBody>
      </p:sp>
    </p:spTree>
    <p:extLst>
      <p:ext uri="{BB962C8B-B14F-4D97-AF65-F5344CB8AC3E}">
        <p14:creationId xmlns:p14="http://schemas.microsoft.com/office/powerpoint/2010/main" val="29693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2804B-FFE0-1AC6-79A5-C264186B7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CCFE1-05C5-C21D-7898-D5D0703C3E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33397-AA6C-643A-5C30-F26375B85A81}"/>
              </a:ext>
            </a:extLst>
          </p:cNvPr>
          <p:cNvSpPr>
            <a:spLocks noGrp="1"/>
          </p:cNvSpPr>
          <p:nvPr>
            <p:ph type="body" idx="1"/>
          </p:nvPr>
        </p:nvSpPr>
        <p:spPr/>
        <p:txBody>
          <a:bodyPr/>
          <a:lstStyle/>
          <a:p>
            <a:r>
              <a:rPr lang="en-US">
                <a:ea typeface="Calibri"/>
                <a:cs typeface="Calibri"/>
              </a:rPr>
              <a:t>Add animation</a:t>
            </a:r>
          </a:p>
          <a:p>
            <a:endParaRPr lang="en-US">
              <a:ea typeface="Calibri"/>
              <a:cs typeface="Calibri"/>
            </a:endParaRPr>
          </a:p>
          <a:p>
            <a:r>
              <a:rPr lang="en-US">
                <a:ea typeface="Calibri"/>
                <a:cs typeface="Calibri"/>
              </a:rPr>
              <a:t>Let's try again.</a:t>
            </a:r>
          </a:p>
          <a:p>
            <a:r>
              <a:rPr lang="en-US"/>
              <a:t>-What does this data tell us? Is this data easy or hard to read/interpret?</a:t>
            </a:r>
            <a:endParaRPr lang="en-US">
              <a:solidFill>
                <a:srgbClr val="444444"/>
              </a:solidFill>
            </a:endParaRPr>
          </a:p>
          <a:p>
            <a:r>
              <a:rPr lang="en-US"/>
              <a:t>-What is our conclusion? How do we know?</a:t>
            </a:r>
            <a:endParaRPr lang="en-US">
              <a:solidFill>
                <a:srgbClr val="444444"/>
              </a:solidFill>
            </a:endParaRPr>
          </a:p>
          <a:p>
            <a:endParaRPr lang="en-US">
              <a:ea typeface="Calibri"/>
              <a:cs typeface="Calibri"/>
            </a:endParaRPr>
          </a:p>
          <a:p>
            <a:r>
              <a:rPr lang="en-US">
                <a:ea typeface="Calibri"/>
                <a:cs typeface="Calibri"/>
              </a:rPr>
              <a:t>BUT WAIT!</a:t>
            </a:r>
          </a:p>
          <a:p>
            <a:r>
              <a:rPr lang="en-US">
                <a:ea typeface="Calibri"/>
                <a:cs typeface="Calibri"/>
              </a:rPr>
              <a:t>-What </a:t>
            </a:r>
            <a:r>
              <a:rPr lang="en-US" i="1">
                <a:ea typeface="Calibri"/>
                <a:cs typeface="Calibri"/>
              </a:rPr>
              <a:t>don't </a:t>
            </a:r>
            <a:r>
              <a:rPr lang="en-US">
                <a:ea typeface="Calibri"/>
                <a:cs typeface="Calibri"/>
              </a:rPr>
              <a:t>we know? What are the limitations of this data set? Are we missing data we need to draw a valuable conclusion?</a:t>
            </a:r>
          </a:p>
          <a:p>
            <a:endParaRPr lang="en-US">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51491B04-0433-3EC7-F1EF-8B2A8CDDB3A0}"/>
              </a:ext>
            </a:extLst>
          </p:cNvPr>
          <p:cNvSpPr>
            <a:spLocks noGrp="1"/>
          </p:cNvSpPr>
          <p:nvPr>
            <p:ph type="sldNum" sz="quarter" idx="5"/>
          </p:nvPr>
        </p:nvSpPr>
        <p:spPr/>
        <p:txBody>
          <a:bodyPr/>
          <a:lstStyle/>
          <a:p>
            <a:fld id="{3ECD3E46-7638-4B50-BCD1-14F4322ACF86}" type="slidenum">
              <a:rPr lang="en-US"/>
              <a:t>18</a:t>
            </a:fld>
            <a:endParaRPr lang="en-US"/>
          </a:p>
        </p:txBody>
      </p:sp>
    </p:spTree>
    <p:extLst>
      <p:ext uri="{BB962C8B-B14F-4D97-AF65-F5344CB8AC3E}">
        <p14:creationId xmlns:p14="http://schemas.microsoft.com/office/powerpoint/2010/main" val="70241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491F2-7F56-BE5F-9253-45C9D5FC0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673E5-2A99-2D80-3E0F-425D8C69C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2081B-21D0-3B4B-D5C1-DAA17C34683C}"/>
              </a:ext>
            </a:extLst>
          </p:cNvPr>
          <p:cNvSpPr>
            <a:spLocks noGrp="1"/>
          </p:cNvSpPr>
          <p:nvPr>
            <p:ph type="body" idx="1"/>
          </p:nvPr>
        </p:nvSpPr>
        <p:spPr/>
        <p:txBody>
          <a:bodyPr/>
          <a:lstStyle/>
          <a:p>
            <a:r>
              <a:rPr lang="en-US">
                <a:ea typeface="Calibri"/>
                <a:cs typeface="Calibri"/>
              </a:rPr>
              <a:t>Data Scientist: </a:t>
            </a:r>
            <a:r>
              <a:rPr lang="en-US">
                <a:solidFill>
                  <a:srgbClr val="000000"/>
                </a:solidFill>
              </a:rPr>
              <a:t>Data scientists </a:t>
            </a:r>
            <a:r>
              <a:rPr lang="en-US">
                <a:solidFill>
                  <a:srgbClr val="0F1114"/>
                </a:solidFill>
              </a:rPr>
              <a:t>search for patterns in data and help organizations make decisions based on their findings. They create algorithms and data models to forecast outcomes, sometimes adopting machine learning techniques to improve products or tools.</a:t>
            </a:r>
            <a:endParaRPr lang="en-US">
              <a:ea typeface="Calibri"/>
              <a:cs typeface="Calibri"/>
            </a:endParaRPr>
          </a:p>
          <a:p>
            <a:endParaRPr lang="en-US">
              <a:solidFill>
                <a:srgbClr val="0F1114"/>
              </a:solidFill>
              <a:ea typeface="Calibri"/>
              <a:cs typeface="Calibri"/>
            </a:endParaRPr>
          </a:p>
          <a:p>
            <a:r>
              <a:rPr lang="en-US">
                <a:ea typeface="Calibri"/>
                <a:cs typeface="Calibri"/>
              </a:rPr>
              <a:t>Data Analyst: </a:t>
            </a:r>
            <a:r>
              <a:rPr lang="en-US">
                <a:solidFill>
                  <a:srgbClr val="0F1114"/>
                </a:solidFill>
              </a:rPr>
              <a:t>Analytics managers are team leaders in charge of translating data into actionable insights for an organization.</a:t>
            </a:r>
            <a:endParaRPr lang="en-US">
              <a:solidFill>
                <a:srgbClr val="0F1114"/>
              </a:solidFill>
              <a:ea typeface="Calibri"/>
              <a:cs typeface="Calibri"/>
            </a:endParaRPr>
          </a:p>
          <a:p>
            <a:endParaRPr lang="en-US">
              <a:solidFill>
                <a:srgbClr val="0F1114"/>
              </a:solidFill>
              <a:ea typeface="Calibri"/>
              <a:cs typeface="Calibri"/>
            </a:endParaRPr>
          </a:p>
          <a:p>
            <a:r>
              <a:rPr lang="en-US">
                <a:ea typeface="Calibri"/>
                <a:cs typeface="Calibri"/>
              </a:rPr>
              <a:t>Data Visualization Engineer: Data visualization engineers are data and storytelling experts who make data sets more visually understandable in a variety of ways such as engineering dashboards.</a:t>
            </a:r>
            <a:endParaRPr lang="en-US"/>
          </a:p>
          <a:p>
            <a:endParaRPr lang="en-US">
              <a:ea typeface="Calibri"/>
              <a:cs typeface="Calibri"/>
            </a:endParaRPr>
          </a:p>
          <a:p>
            <a:r>
              <a:rPr lang="en-US">
                <a:ea typeface="Calibri"/>
                <a:cs typeface="Calibri"/>
              </a:rPr>
              <a:t>Analytics Manager: Analytics mangers work with a team to translate data into insights that are useful to the organization.</a:t>
            </a:r>
          </a:p>
          <a:p>
            <a:endParaRPr lang="en-US">
              <a:ea typeface="Calibri"/>
              <a:cs typeface="Calibri"/>
            </a:endParaRPr>
          </a:p>
          <a:p>
            <a:r>
              <a:rPr lang="en-US">
                <a:ea typeface="Calibri"/>
                <a:cs typeface="Calibri"/>
              </a:rPr>
              <a:t>Business Intelligence Analyst: BI Analysts</a:t>
            </a:r>
            <a:r>
              <a:rPr lang="en-US">
                <a:solidFill>
                  <a:srgbClr val="0F1114"/>
                </a:solidFill>
              </a:rPr>
              <a:t> interpret data specific to businesses, such as sales revenue, market trends, and customer engagement metrics. They look for improvements that can be made to generate more profit for the business and become more relevant to their market. </a:t>
            </a:r>
            <a:endParaRPr lang="en-US">
              <a:solidFill>
                <a:srgbClr val="0F1114"/>
              </a:solidFill>
              <a:ea typeface="Calibri"/>
              <a:cs typeface="Calibri"/>
            </a:endParaRPr>
          </a:p>
          <a:p>
            <a:endParaRPr lang="en-US">
              <a:ea typeface="Calibri"/>
              <a:cs typeface="Calibri"/>
            </a:endParaRPr>
          </a:p>
          <a:p>
            <a:r>
              <a:rPr lang="en-US">
                <a:hlinkClick r:id="rId3"/>
              </a:rPr>
              <a:t>5 Data Visualization Jobs to Know in 2025 (+ Top Skills) | Coursera</a:t>
            </a:r>
            <a:r>
              <a:rPr lang="en-US"/>
              <a:t> </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CD4C8F9B-74EC-0A5C-DA56-CE39873D8C16}"/>
              </a:ext>
            </a:extLst>
          </p:cNvPr>
          <p:cNvSpPr>
            <a:spLocks noGrp="1"/>
          </p:cNvSpPr>
          <p:nvPr>
            <p:ph type="sldNum" sz="quarter" idx="5"/>
          </p:nvPr>
        </p:nvSpPr>
        <p:spPr/>
        <p:txBody>
          <a:bodyPr/>
          <a:lstStyle/>
          <a:p>
            <a:fld id="{7CE0D314-DC5A-443D-AF07-1BF2D9BAADC1}" type="slidenum">
              <a:rPr lang="en-US" smtClean="0"/>
              <a:t>20</a:t>
            </a:fld>
            <a:endParaRPr lang="en-US"/>
          </a:p>
        </p:txBody>
      </p:sp>
    </p:spTree>
    <p:extLst>
      <p:ext uri="{BB962C8B-B14F-4D97-AF65-F5344CB8AC3E}">
        <p14:creationId xmlns:p14="http://schemas.microsoft.com/office/powerpoint/2010/main" val="2602360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https://monitormywatershed.org/browse/</a:t>
            </a:r>
          </a:p>
        </p:txBody>
      </p:sp>
      <p:sp>
        <p:nvSpPr>
          <p:cNvPr id="4" name="Slide Number Placeholder 3"/>
          <p:cNvSpPr>
            <a:spLocks noGrp="1"/>
          </p:cNvSpPr>
          <p:nvPr>
            <p:ph type="sldNum" sz="quarter" idx="5"/>
          </p:nvPr>
        </p:nvSpPr>
        <p:spPr/>
        <p:txBody>
          <a:bodyPr/>
          <a:lstStyle/>
          <a:p>
            <a:fld id="{7CE0D314-DC5A-443D-AF07-1BF2D9BAADC1}" type="slidenum">
              <a:rPr lang="en-US" smtClean="0"/>
              <a:t>21</a:t>
            </a:fld>
            <a:endParaRPr lang="en-US"/>
          </a:p>
        </p:txBody>
      </p:sp>
    </p:spTree>
    <p:extLst>
      <p:ext uri="{BB962C8B-B14F-4D97-AF65-F5344CB8AC3E}">
        <p14:creationId xmlns:p14="http://schemas.microsoft.com/office/powerpoint/2010/main" val="148511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127C1-1D5A-132F-74BD-F60B11758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CCF6E-9D68-33CB-6279-2D10F52B1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E0EDB-E6EA-8A4B-26D6-B8019F68F92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7028D75-2372-5C2D-AEF9-CCBC41868956}"/>
              </a:ext>
            </a:extLst>
          </p:cNvPr>
          <p:cNvSpPr>
            <a:spLocks noGrp="1"/>
          </p:cNvSpPr>
          <p:nvPr>
            <p:ph type="sldNum" sz="quarter" idx="5"/>
          </p:nvPr>
        </p:nvSpPr>
        <p:spPr/>
        <p:txBody>
          <a:bodyPr/>
          <a:lstStyle/>
          <a:p>
            <a:fld id="{3ECD3E46-7638-4B50-BCD1-14F4322ACF86}" type="slidenum">
              <a:rPr lang="en-US"/>
              <a:t>2</a:t>
            </a:fld>
            <a:endParaRPr lang="en-US"/>
          </a:p>
        </p:txBody>
      </p:sp>
    </p:spTree>
    <p:extLst>
      <p:ext uri="{BB962C8B-B14F-4D97-AF65-F5344CB8AC3E}">
        <p14:creationId xmlns:p14="http://schemas.microsoft.com/office/powerpoint/2010/main" val="349836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ECD3E46-7638-4B50-BCD1-14F4322ACF86}" type="slidenum">
              <a:rPr lang="en-US"/>
              <a:t>5</a:t>
            </a:fld>
            <a:endParaRPr lang="en-US"/>
          </a:p>
        </p:txBody>
      </p:sp>
    </p:spTree>
    <p:extLst>
      <p:ext uri="{BB962C8B-B14F-4D97-AF65-F5344CB8AC3E}">
        <p14:creationId xmlns:p14="http://schemas.microsoft.com/office/powerpoint/2010/main" val="41994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Line graph of 2024 data. Number of factories and PTI. </a:t>
            </a:r>
          </a:p>
        </p:txBody>
      </p:sp>
      <p:sp>
        <p:nvSpPr>
          <p:cNvPr id="4" name="Slide Number Placeholder 3"/>
          <p:cNvSpPr>
            <a:spLocks noGrp="1"/>
          </p:cNvSpPr>
          <p:nvPr>
            <p:ph type="sldNum" sz="quarter" idx="5"/>
          </p:nvPr>
        </p:nvSpPr>
        <p:spPr/>
        <p:txBody>
          <a:bodyPr/>
          <a:lstStyle/>
          <a:p>
            <a:fld id="{3ECD3E46-7638-4B50-BCD1-14F4322ACF86}" type="slidenum">
              <a:rPr lang="en-US"/>
              <a:t>6</a:t>
            </a:fld>
            <a:endParaRPr lang="en-US"/>
          </a:p>
        </p:txBody>
      </p:sp>
    </p:spTree>
    <p:extLst>
      <p:ext uri="{BB962C8B-B14F-4D97-AF65-F5344CB8AC3E}">
        <p14:creationId xmlns:p14="http://schemas.microsoft.com/office/powerpoint/2010/main" val="102964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Pollution tolerance index from line graph now shown through a bar graph.</a:t>
            </a:r>
          </a:p>
          <a:p>
            <a:endParaRPr lang="en-US">
              <a:ea typeface="Calibri"/>
              <a:cs typeface="Calibri"/>
            </a:endParaRPr>
          </a:p>
          <a:p>
            <a:r>
              <a:rPr lang="en-US">
                <a:ea typeface="Calibri"/>
                <a:cs typeface="Calibri"/>
              </a:rPr>
              <a:t>Which graph makes it easier to understand the data?</a:t>
            </a:r>
          </a:p>
        </p:txBody>
      </p:sp>
      <p:sp>
        <p:nvSpPr>
          <p:cNvPr id="4" name="Slide Number Placeholder 3"/>
          <p:cNvSpPr>
            <a:spLocks noGrp="1"/>
          </p:cNvSpPr>
          <p:nvPr>
            <p:ph type="sldNum" sz="quarter" idx="5"/>
          </p:nvPr>
        </p:nvSpPr>
        <p:spPr/>
        <p:txBody>
          <a:bodyPr/>
          <a:lstStyle/>
          <a:p>
            <a:fld id="{3ECD3E46-7638-4B50-BCD1-14F4322ACF86}" type="slidenum">
              <a:rPr lang="en-US"/>
              <a:t>7</a:t>
            </a:fld>
            <a:endParaRPr lang="en-US"/>
          </a:p>
        </p:txBody>
      </p:sp>
    </p:spTree>
    <p:extLst>
      <p:ext uri="{BB962C8B-B14F-4D97-AF65-F5344CB8AC3E}">
        <p14:creationId xmlns:p14="http://schemas.microsoft.com/office/powerpoint/2010/main" val="298779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does this data tell us? Is this data easy or hard to read/interpret?</a:t>
            </a:r>
            <a:endParaRPr lang="en-US"/>
          </a:p>
          <a:p>
            <a:r>
              <a:rPr lang="en-US">
                <a:ea typeface="Calibri"/>
                <a:cs typeface="Calibri"/>
              </a:rPr>
              <a:t>-What is our conclusion? How do we know?</a:t>
            </a:r>
          </a:p>
          <a:p>
            <a:r>
              <a:rPr lang="en-US">
                <a:ea typeface="Calibri"/>
                <a:cs typeface="Calibri"/>
              </a:rPr>
              <a:t>-Why </a:t>
            </a:r>
            <a:r>
              <a:rPr lang="en-US" i="1">
                <a:ea typeface="Calibri"/>
                <a:cs typeface="Calibri"/>
              </a:rPr>
              <a:t>don't </a:t>
            </a:r>
            <a:r>
              <a:rPr lang="en-US">
                <a:ea typeface="Calibri"/>
                <a:cs typeface="Calibri"/>
              </a:rPr>
              <a:t>we know?</a:t>
            </a:r>
          </a:p>
          <a:p>
            <a:r>
              <a:rPr lang="en-US">
                <a:ea typeface="Calibri"/>
                <a:cs typeface="Calibri"/>
              </a:rPr>
              <a:t>-How can we make sense of this data?</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CD3E46-7638-4B50-BCD1-14F4322ACF86}" type="slidenum">
              <a:rPr lang="en-US"/>
              <a:t>12</a:t>
            </a:fld>
            <a:endParaRPr lang="en-US"/>
          </a:p>
        </p:txBody>
      </p:sp>
    </p:spTree>
    <p:extLst>
      <p:ext uri="{BB962C8B-B14F-4D97-AF65-F5344CB8AC3E}">
        <p14:creationId xmlns:p14="http://schemas.microsoft.com/office/powerpoint/2010/main" val="90047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Practice reading graph, go over where to mark data points</a:t>
            </a:r>
          </a:p>
        </p:txBody>
      </p:sp>
      <p:sp>
        <p:nvSpPr>
          <p:cNvPr id="4" name="Slide Number Placeholder 3"/>
          <p:cNvSpPr>
            <a:spLocks noGrp="1"/>
          </p:cNvSpPr>
          <p:nvPr>
            <p:ph type="sldNum" sz="quarter" idx="5"/>
          </p:nvPr>
        </p:nvSpPr>
        <p:spPr/>
        <p:txBody>
          <a:bodyPr/>
          <a:lstStyle/>
          <a:p>
            <a:fld id="{3ECD3E46-7638-4B50-BCD1-14F4322ACF86}" type="slidenum">
              <a:rPr lang="en-US"/>
              <a:t>13</a:t>
            </a:fld>
            <a:endParaRPr lang="en-US"/>
          </a:p>
        </p:txBody>
      </p:sp>
    </p:spTree>
    <p:extLst>
      <p:ext uri="{BB962C8B-B14F-4D97-AF65-F5344CB8AC3E}">
        <p14:creationId xmlns:p14="http://schemas.microsoft.com/office/powerpoint/2010/main" val="152662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limitations can data have?</a:t>
            </a:r>
          </a:p>
          <a:p>
            <a:r>
              <a:rPr lang="en-US">
                <a:ea typeface="Calibri"/>
                <a:cs typeface="Calibri"/>
              </a:rPr>
              <a:t>-What problems might we run into when we try to draw conclusions?</a:t>
            </a:r>
          </a:p>
          <a:p>
            <a:r>
              <a:rPr lang="en-US">
                <a:ea typeface="Calibri"/>
                <a:cs typeface="Calibri"/>
              </a:rPr>
              <a:t>-Why does it matter?</a:t>
            </a:r>
          </a:p>
        </p:txBody>
      </p:sp>
      <p:sp>
        <p:nvSpPr>
          <p:cNvPr id="4" name="Slide Number Placeholder 3"/>
          <p:cNvSpPr>
            <a:spLocks noGrp="1"/>
          </p:cNvSpPr>
          <p:nvPr>
            <p:ph type="sldNum" sz="quarter" idx="5"/>
          </p:nvPr>
        </p:nvSpPr>
        <p:spPr/>
        <p:txBody>
          <a:bodyPr/>
          <a:lstStyle/>
          <a:p>
            <a:fld id="{3ECD3E46-7638-4B50-BCD1-14F4322ACF86}" type="slidenum">
              <a:rPr lang="en-US"/>
              <a:t>14</a:t>
            </a:fld>
            <a:endParaRPr lang="en-US"/>
          </a:p>
        </p:txBody>
      </p:sp>
    </p:spTree>
    <p:extLst>
      <p:ext uri="{BB962C8B-B14F-4D97-AF65-F5344CB8AC3E}">
        <p14:creationId xmlns:p14="http://schemas.microsoft.com/office/powerpoint/2010/main" val="28962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ECD3E46-7638-4B50-BCD1-14F4322ACF86}" type="slidenum">
              <a:rPr lang="en-US"/>
              <a:t>15</a:t>
            </a:fld>
            <a:endParaRPr lang="en-US"/>
          </a:p>
        </p:txBody>
      </p:sp>
    </p:spTree>
    <p:extLst>
      <p:ext uri="{BB962C8B-B14F-4D97-AF65-F5344CB8AC3E}">
        <p14:creationId xmlns:p14="http://schemas.microsoft.com/office/powerpoint/2010/main" val="262398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B86E-E097-F5EF-F5A4-4E17464BB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AF4FC7-D7C7-704B-F1E6-1B949CF9B13A}"/>
              </a:ext>
            </a:extLst>
          </p:cNvPr>
          <p:cNvSpPr>
            <a:spLocks noGrp="1"/>
          </p:cNvSpPr>
          <p:nvPr>
            <p:ph idx="1"/>
          </p:nvPr>
        </p:nvSpPr>
        <p:spPr>
          <a:xfrm>
            <a:off x="838200" y="2844800"/>
            <a:ext cx="10515600" cy="238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2F0D0E7-C7E4-492E-B368-E7B8D3646BBF}"/>
              </a:ext>
            </a:extLst>
          </p:cNvPr>
          <p:cNvSpPr>
            <a:spLocks noGrp="1"/>
          </p:cNvSpPr>
          <p:nvPr>
            <p:ph type="body" sz="quarter" idx="10"/>
          </p:nvPr>
        </p:nvSpPr>
        <p:spPr>
          <a:xfrm>
            <a:off x="838200" y="1690687"/>
            <a:ext cx="10515600" cy="917045"/>
          </a:xfrm>
        </p:spPr>
        <p:txBody>
          <a:bodyPr/>
          <a:lstStyle>
            <a:lvl1pPr marL="0" indent="0" algn="ctr">
              <a:buFontTx/>
              <a:buNone/>
              <a:defRPr b="0" i="0">
                <a:latin typeface="Rubik SemiBold" pitchFamily="2" charset="-79"/>
                <a:cs typeface="Rubik SemiBold" pitchFamily="2" charset="-79"/>
              </a:defRPr>
            </a:lvl1pPr>
          </a:lstStyle>
          <a:p>
            <a:pPr lvl="0"/>
            <a:r>
              <a:rPr lang="en-US"/>
              <a:t>Click to edit Master text styles</a:t>
            </a:r>
          </a:p>
        </p:txBody>
      </p:sp>
    </p:spTree>
    <p:extLst>
      <p:ext uri="{BB962C8B-B14F-4D97-AF65-F5344CB8AC3E}">
        <p14:creationId xmlns:p14="http://schemas.microsoft.com/office/powerpoint/2010/main" val="336119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DE325E-9D2B-5E2C-79CC-215CC424F8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7"/>
          <a:stretch/>
        </p:blipFill>
        <p:spPr>
          <a:xfrm>
            <a:off x="6351" y="0"/>
            <a:ext cx="12179298" cy="5307894"/>
          </a:xfrm>
          <a:prstGeom prst="rect">
            <a:avLst/>
          </a:prstGeom>
        </p:spPr>
      </p:pic>
      <p:pic>
        <p:nvPicPr>
          <p:cNvPr id="5" name="Picture 4">
            <a:extLst>
              <a:ext uri="{FF2B5EF4-FFF2-40B4-BE49-F238E27FC236}">
                <a16:creationId xmlns:a16="http://schemas.microsoft.com/office/drawing/2014/main" id="{0E8B4477-2746-4F7B-DDE2-3FD59DB26C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66" y="3692156"/>
            <a:ext cx="12236447" cy="3165843"/>
          </a:xfrm>
          <a:prstGeom prst="rect">
            <a:avLst/>
          </a:prstGeom>
        </p:spPr>
      </p:pic>
      <p:pic>
        <p:nvPicPr>
          <p:cNvPr id="9" name="Picture 8">
            <a:extLst>
              <a:ext uri="{FF2B5EF4-FFF2-40B4-BE49-F238E27FC236}">
                <a16:creationId xmlns:a16="http://schemas.microsoft.com/office/drawing/2014/main" id="{385DA09B-FBC6-53DE-27ED-0229A0045573}"/>
              </a:ext>
            </a:extLst>
          </p:cNvPr>
          <p:cNvPicPr>
            <a:picLocks noChangeAspect="1"/>
          </p:cNvPicPr>
          <p:nvPr/>
        </p:nvPicPr>
        <p:blipFill>
          <a:blip r:embed="rId5"/>
          <a:srcRect/>
          <a:stretch/>
        </p:blipFill>
        <p:spPr>
          <a:xfrm>
            <a:off x="4566104" y="5167669"/>
            <a:ext cx="3059792" cy="1193318"/>
          </a:xfrm>
          <a:prstGeom prst="rect">
            <a:avLst/>
          </a:prstGeom>
        </p:spPr>
      </p:pic>
      <p:sp>
        <p:nvSpPr>
          <p:cNvPr id="11" name="TextBox 10">
            <a:extLst>
              <a:ext uri="{FF2B5EF4-FFF2-40B4-BE49-F238E27FC236}">
                <a16:creationId xmlns:a16="http://schemas.microsoft.com/office/drawing/2014/main" id="{03EAFDB5-D3B9-0777-2E69-A8A41DFBE100}"/>
              </a:ext>
            </a:extLst>
          </p:cNvPr>
          <p:cNvSpPr txBox="1"/>
          <p:nvPr/>
        </p:nvSpPr>
        <p:spPr>
          <a:xfrm>
            <a:off x="5107873" y="136430"/>
            <a:ext cx="6595754" cy="2862322"/>
          </a:xfrm>
          <a:prstGeom prst="rect">
            <a:avLst/>
          </a:prstGeom>
          <a:noFill/>
          <a:effectLst>
            <a:outerShdw blurRad="50800" dist="38100" algn="l" rotWithShape="0">
              <a:prstClr val="black">
                <a:alpha val="90000"/>
              </a:prstClr>
            </a:outerShdw>
          </a:effectLst>
        </p:spPr>
        <p:txBody>
          <a:bodyPr wrap="square" lIns="91440" tIns="45720" rIns="91440" bIns="45720" rtlCol="0" anchor="t">
            <a:spAutoFit/>
          </a:bodyPr>
          <a:lstStyle/>
          <a:p>
            <a:pPr algn="ctr"/>
            <a:endParaRPr lang="en-US" sz="3600" b="1">
              <a:solidFill>
                <a:schemeClr val="bg1"/>
              </a:solidFill>
              <a:effectLst>
                <a:outerShdw blurRad="38100" dist="38100" dir="2700000" algn="tl">
                  <a:srgbClr val="000000">
                    <a:alpha val="43137"/>
                  </a:srgbClr>
                </a:outerShdw>
              </a:effectLst>
              <a:latin typeface="Open Sans"/>
              <a:ea typeface="Open Sans"/>
              <a:cs typeface="Rubik"/>
            </a:endParaRPr>
          </a:p>
          <a:p>
            <a:pPr algn="ctr"/>
            <a:r>
              <a:rPr lang="en-US" sz="4800" b="1">
                <a:solidFill>
                  <a:schemeClr val="bg1"/>
                </a:solidFill>
              </a:rPr>
              <a:t>The Watershed Experience</a:t>
            </a:r>
            <a:endParaRPr lang="en-US" sz="4800">
              <a:solidFill>
                <a:schemeClr val="bg1"/>
              </a:solidFill>
              <a:effectLst>
                <a:outerShdw blurRad="38100" dist="38100" dir="2700000" algn="tl">
                  <a:srgbClr val="000000">
                    <a:alpha val="43137"/>
                  </a:srgbClr>
                </a:outerShdw>
              </a:effectLst>
              <a:latin typeface="Rubik" pitchFamily="2" charset="-79"/>
              <a:cs typeface="Rubik" pitchFamily="2" charset="-79"/>
            </a:endParaRPr>
          </a:p>
          <a:p>
            <a:pPr algn="r"/>
            <a:endParaRPr lang="en-US" sz="4800" b="1">
              <a:solidFill>
                <a:schemeClr val="bg1"/>
              </a:solidFill>
              <a:latin typeface="Rubik" pitchFamily="2" charset="-79"/>
              <a:cs typeface="Rubik" pitchFamily="2" charset="-79"/>
            </a:endParaRPr>
          </a:p>
        </p:txBody>
      </p:sp>
    </p:spTree>
    <p:extLst>
      <p:ext uri="{BB962C8B-B14F-4D97-AF65-F5344CB8AC3E}">
        <p14:creationId xmlns:p14="http://schemas.microsoft.com/office/powerpoint/2010/main" val="371109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5F71C-F1C3-CA86-ED8B-1819DA418F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53" y="5275078"/>
            <a:ext cx="12236447" cy="1582922"/>
          </a:xfrm>
          <a:prstGeom prst="rect">
            <a:avLst/>
          </a:prstGeom>
        </p:spPr>
      </p:pic>
      <p:pic>
        <p:nvPicPr>
          <p:cNvPr id="6" name="Picture 5" descr="A black and white logo&#10;&#10;Description automatically generated">
            <a:extLst>
              <a:ext uri="{FF2B5EF4-FFF2-40B4-BE49-F238E27FC236}">
                <a16:creationId xmlns:a16="http://schemas.microsoft.com/office/drawing/2014/main" id="{2EE3C181-3325-FFCD-8584-40DCDE01F50A}"/>
              </a:ext>
            </a:extLst>
          </p:cNvPr>
          <p:cNvPicPr>
            <a:picLocks noChangeAspect="1"/>
          </p:cNvPicPr>
          <p:nvPr/>
        </p:nvPicPr>
        <p:blipFill>
          <a:blip r:embed="rId3"/>
          <a:srcRect/>
          <a:stretch/>
        </p:blipFill>
        <p:spPr>
          <a:xfrm>
            <a:off x="5116266" y="5867554"/>
            <a:ext cx="1919361" cy="748551"/>
          </a:xfrm>
          <a:prstGeom prst="rect">
            <a:avLst/>
          </a:prstGeom>
        </p:spPr>
      </p:pic>
      <p:sp>
        <p:nvSpPr>
          <p:cNvPr id="3" name="Title 1">
            <a:extLst>
              <a:ext uri="{FF2B5EF4-FFF2-40B4-BE49-F238E27FC236}">
                <a16:creationId xmlns:a16="http://schemas.microsoft.com/office/drawing/2014/main" id="{987FD7E9-288C-DF59-FDE9-04888B2FA5EC}"/>
              </a:ext>
            </a:extLst>
          </p:cNvPr>
          <p:cNvSpPr txBox="1">
            <a:spLocks/>
          </p:cNvSpPr>
          <p:nvPr/>
        </p:nvSpPr>
        <p:spPr>
          <a:xfrm>
            <a:off x="-377523" y="1913874"/>
            <a:ext cx="6255789" cy="2101920"/>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tx2">
                    <a:lumMod val="75000"/>
                    <a:lumOff val="25000"/>
                  </a:schemeClr>
                </a:solidFill>
                <a:latin typeface="Open Sans"/>
                <a:ea typeface="Open Sans"/>
                <a:cs typeface="Open Sans"/>
              </a:rPr>
              <a:t>Visual</a:t>
            </a:r>
            <a:endParaRPr lang="en-US">
              <a:solidFill>
                <a:schemeClr val="tx2">
                  <a:lumMod val="75000"/>
                  <a:lumOff val="25000"/>
                </a:schemeClr>
              </a:solidFill>
            </a:endParaRPr>
          </a:p>
          <a:p>
            <a:pPr algn="ctr"/>
            <a:r>
              <a:rPr lang="en-US" b="1">
                <a:solidFill>
                  <a:schemeClr val="tx2">
                    <a:lumMod val="75000"/>
                    <a:lumOff val="25000"/>
                  </a:schemeClr>
                </a:solidFill>
                <a:latin typeface="Open Sans"/>
                <a:ea typeface="Open Sans"/>
                <a:cs typeface="Open Sans"/>
              </a:rPr>
              <a:t>(Stream Flow):</a:t>
            </a:r>
            <a:endParaRPr lang="en-US">
              <a:solidFill>
                <a:schemeClr val="tx2">
                  <a:lumMod val="75000"/>
                  <a:lumOff val="25000"/>
                </a:schemeClr>
              </a:solidFill>
            </a:endParaRPr>
          </a:p>
          <a:p>
            <a:pPr algn="ctr"/>
            <a:r>
              <a:rPr lang="en-US" b="1">
                <a:solidFill>
                  <a:schemeClr val="tx2">
                    <a:lumMod val="75000"/>
                    <a:lumOff val="25000"/>
                  </a:schemeClr>
                </a:solidFill>
                <a:latin typeface="Open Sans"/>
                <a:ea typeface="Open Sans"/>
                <a:cs typeface="Open Sans"/>
              </a:rPr>
              <a:t>Ring Charts</a:t>
            </a:r>
          </a:p>
        </p:txBody>
      </p:sp>
      <p:pic>
        <p:nvPicPr>
          <p:cNvPr id="8" name="Picture 7">
            <a:extLst>
              <a:ext uri="{FF2B5EF4-FFF2-40B4-BE49-F238E27FC236}">
                <a16:creationId xmlns:a16="http://schemas.microsoft.com/office/drawing/2014/main" id="{D90767FA-EA53-B08A-3AAE-9E2E571DA316}"/>
              </a:ext>
            </a:extLst>
          </p:cNvPr>
          <p:cNvPicPr>
            <a:picLocks noChangeAspect="1"/>
          </p:cNvPicPr>
          <p:nvPr/>
        </p:nvPicPr>
        <p:blipFill>
          <a:blip r:embed="rId4"/>
          <a:srcRect l="15865" t="29045" r="42129" b="48287"/>
          <a:stretch/>
        </p:blipFill>
        <p:spPr>
          <a:xfrm>
            <a:off x="5240232" y="164884"/>
            <a:ext cx="6325877" cy="1920240"/>
          </a:xfrm>
          <a:prstGeom prst="rect">
            <a:avLst/>
          </a:prstGeom>
        </p:spPr>
      </p:pic>
      <p:pic>
        <p:nvPicPr>
          <p:cNvPr id="10" name="Picture 9">
            <a:extLst>
              <a:ext uri="{FF2B5EF4-FFF2-40B4-BE49-F238E27FC236}">
                <a16:creationId xmlns:a16="http://schemas.microsoft.com/office/drawing/2014/main" id="{1A04F488-C1C6-92C9-1EC5-AE4B693911AB}"/>
              </a:ext>
            </a:extLst>
          </p:cNvPr>
          <p:cNvPicPr>
            <a:picLocks noChangeAspect="1"/>
          </p:cNvPicPr>
          <p:nvPr/>
        </p:nvPicPr>
        <p:blipFill>
          <a:blip r:embed="rId5"/>
          <a:srcRect l="16192" t="45241" r="43014" b="33633"/>
          <a:stretch/>
        </p:blipFill>
        <p:spPr>
          <a:xfrm>
            <a:off x="5240232" y="1841378"/>
            <a:ext cx="6277696" cy="1828800"/>
          </a:xfrm>
          <a:prstGeom prst="rect">
            <a:avLst/>
          </a:prstGeom>
        </p:spPr>
      </p:pic>
      <p:pic>
        <p:nvPicPr>
          <p:cNvPr id="12" name="Picture 11">
            <a:extLst>
              <a:ext uri="{FF2B5EF4-FFF2-40B4-BE49-F238E27FC236}">
                <a16:creationId xmlns:a16="http://schemas.microsoft.com/office/drawing/2014/main" id="{DF249729-3A52-D006-CD88-E2DC0D58B51C}"/>
              </a:ext>
            </a:extLst>
          </p:cNvPr>
          <p:cNvPicPr>
            <a:picLocks noChangeAspect="1"/>
          </p:cNvPicPr>
          <p:nvPr/>
        </p:nvPicPr>
        <p:blipFill>
          <a:blip r:embed="rId6"/>
          <a:srcRect l="16239" t="48355" r="42967" b="30519"/>
          <a:stretch/>
        </p:blipFill>
        <p:spPr>
          <a:xfrm>
            <a:off x="5240232" y="3517871"/>
            <a:ext cx="6277696" cy="1828800"/>
          </a:xfrm>
          <a:prstGeom prst="rect">
            <a:avLst/>
          </a:prstGeom>
        </p:spPr>
      </p:pic>
      <p:sp>
        <p:nvSpPr>
          <p:cNvPr id="13" name="Title 1">
            <a:extLst>
              <a:ext uri="{FF2B5EF4-FFF2-40B4-BE49-F238E27FC236}">
                <a16:creationId xmlns:a16="http://schemas.microsoft.com/office/drawing/2014/main" id="{604E638E-8884-DE52-5D8A-EC44BA779627}"/>
              </a:ext>
            </a:extLst>
          </p:cNvPr>
          <p:cNvSpPr txBox="1">
            <a:spLocks/>
          </p:cNvSpPr>
          <p:nvPr/>
        </p:nvSpPr>
        <p:spPr>
          <a:xfrm>
            <a:off x="5240232" y="275835"/>
            <a:ext cx="992738" cy="3222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a:solidFill>
                  <a:schemeClr val="tx2">
                    <a:lumMod val="75000"/>
                    <a:lumOff val="25000"/>
                  </a:schemeClr>
                </a:solidFill>
              </a:rPr>
              <a:t>Upper</a:t>
            </a:r>
          </a:p>
        </p:txBody>
      </p:sp>
      <p:sp>
        <p:nvSpPr>
          <p:cNvPr id="14" name="Title 1">
            <a:extLst>
              <a:ext uri="{FF2B5EF4-FFF2-40B4-BE49-F238E27FC236}">
                <a16:creationId xmlns:a16="http://schemas.microsoft.com/office/drawing/2014/main" id="{8D9890DE-BCF3-F9F2-0A92-A77E92132223}"/>
              </a:ext>
            </a:extLst>
          </p:cNvPr>
          <p:cNvSpPr txBox="1">
            <a:spLocks/>
          </p:cNvSpPr>
          <p:nvPr/>
        </p:nvSpPr>
        <p:spPr>
          <a:xfrm>
            <a:off x="5392632" y="1912971"/>
            <a:ext cx="992738" cy="3222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a:solidFill>
                  <a:schemeClr val="tx2">
                    <a:lumMod val="75000"/>
                    <a:lumOff val="25000"/>
                  </a:schemeClr>
                </a:solidFill>
              </a:rPr>
              <a:t>Middle</a:t>
            </a:r>
          </a:p>
        </p:txBody>
      </p:sp>
      <p:sp>
        <p:nvSpPr>
          <p:cNvPr id="15" name="Title 1">
            <a:extLst>
              <a:ext uri="{FF2B5EF4-FFF2-40B4-BE49-F238E27FC236}">
                <a16:creationId xmlns:a16="http://schemas.microsoft.com/office/drawing/2014/main" id="{3B199994-68E9-B8F5-0A85-CC64C6FC75E5}"/>
              </a:ext>
            </a:extLst>
          </p:cNvPr>
          <p:cNvSpPr txBox="1">
            <a:spLocks/>
          </p:cNvSpPr>
          <p:nvPr/>
        </p:nvSpPr>
        <p:spPr>
          <a:xfrm>
            <a:off x="5392518" y="3670178"/>
            <a:ext cx="992738" cy="3222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a:solidFill>
                  <a:schemeClr val="tx2">
                    <a:lumMod val="75000"/>
                    <a:lumOff val="25000"/>
                  </a:schemeClr>
                </a:solidFill>
              </a:rPr>
              <a:t>Lower</a:t>
            </a:r>
          </a:p>
        </p:txBody>
      </p:sp>
    </p:spTree>
    <p:extLst>
      <p:ext uri="{BB962C8B-B14F-4D97-AF65-F5344CB8AC3E}">
        <p14:creationId xmlns:p14="http://schemas.microsoft.com/office/powerpoint/2010/main" val="5106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3"/>
                                        </p:tgtEl>
                                        <p:attrNameLst>
                                          <p:attrName>style.visibility</p:attrName>
                                        </p:attrNameLst>
                                      </p:cBhvr>
                                      <p:to>
                                        <p:strVal val="visible"/>
                                      </p:to>
                                    </p:set>
                                    <p:animEffect transition="in" filter="fade">
                                      <p:cBhvr>
                                        <p:cTn id="10" dur="400"/>
                                        <p:tgtEl>
                                          <p:spTgt spid="13"/>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400"/>
                                        <p:tgtEl>
                                          <p:spTgt spid="14"/>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15"/>
                                        </p:tgtEl>
                                        <p:attrNameLst>
                                          <p:attrName>style.visibility</p:attrName>
                                        </p:attrNameLst>
                                      </p:cBhvr>
                                      <p:to>
                                        <p:strVal val="visible"/>
                                      </p:to>
                                    </p:set>
                                    <p:animEffect transition="in" filter="fade">
                                      <p:cBhvr>
                                        <p:cTn id="16"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5DE379-7038-6659-AB4D-A57645608BD9}"/>
              </a:ext>
            </a:extLst>
          </p:cNvPr>
          <p:cNvPicPr>
            <a:picLocks noChangeAspect="1"/>
          </p:cNvPicPr>
          <p:nvPr/>
        </p:nvPicPr>
        <p:blipFill>
          <a:blip r:embed="rId2"/>
          <a:srcRect l="16051" t="20685" r="40351" b="9408"/>
          <a:stretch/>
        </p:blipFill>
        <p:spPr>
          <a:xfrm>
            <a:off x="5715598" y="137791"/>
            <a:ext cx="5863860" cy="5288788"/>
          </a:xfrm>
          <a:prstGeom prst="rect">
            <a:avLst/>
          </a:prstGeom>
        </p:spPr>
      </p:pic>
      <p:pic>
        <p:nvPicPr>
          <p:cNvPr id="5" name="Picture 4">
            <a:extLst>
              <a:ext uri="{FF2B5EF4-FFF2-40B4-BE49-F238E27FC236}">
                <a16:creationId xmlns:a16="http://schemas.microsoft.com/office/drawing/2014/main" id="{EED5F71C-F1C3-CA86-ED8B-1819DA418F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53" y="5275078"/>
            <a:ext cx="12236447" cy="1582922"/>
          </a:xfrm>
          <a:prstGeom prst="rect">
            <a:avLst/>
          </a:prstGeom>
        </p:spPr>
      </p:pic>
      <p:pic>
        <p:nvPicPr>
          <p:cNvPr id="4" name="Picture 3" descr="A black and white logo&#10;&#10;Description automatically generated">
            <a:extLst>
              <a:ext uri="{FF2B5EF4-FFF2-40B4-BE49-F238E27FC236}">
                <a16:creationId xmlns:a16="http://schemas.microsoft.com/office/drawing/2014/main" id="{F9FB23DA-2F59-DD2E-0FFF-8DC5030D0BC3}"/>
              </a:ext>
            </a:extLst>
          </p:cNvPr>
          <p:cNvPicPr>
            <a:picLocks noChangeAspect="1"/>
          </p:cNvPicPr>
          <p:nvPr/>
        </p:nvPicPr>
        <p:blipFill>
          <a:blip r:embed="rId4"/>
          <a:srcRect/>
          <a:stretch/>
        </p:blipFill>
        <p:spPr>
          <a:xfrm>
            <a:off x="5116266" y="5867554"/>
            <a:ext cx="1919361" cy="748551"/>
          </a:xfrm>
          <a:prstGeom prst="rect">
            <a:avLst/>
          </a:prstGeom>
        </p:spPr>
      </p:pic>
      <p:sp>
        <p:nvSpPr>
          <p:cNvPr id="2" name="Title 1">
            <a:extLst>
              <a:ext uri="{FF2B5EF4-FFF2-40B4-BE49-F238E27FC236}">
                <a16:creationId xmlns:a16="http://schemas.microsoft.com/office/drawing/2014/main" id="{C293EDFA-A094-F1AE-53B2-051550F60409}"/>
              </a:ext>
            </a:extLst>
          </p:cNvPr>
          <p:cNvSpPr txBox="1">
            <a:spLocks/>
          </p:cNvSpPr>
          <p:nvPr/>
        </p:nvSpPr>
        <p:spPr>
          <a:xfrm>
            <a:off x="267688" y="2324260"/>
            <a:ext cx="5208020" cy="155629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tx2">
                    <a:lumMod val="75000"/>
                    <a:lumOff val="25000"/>
                  </a:schemeClr>
                </a:solidFill>
                <a:latin typeface="Open Sans"/>
                <a:ea typeface="Open Sans"/>
                <a:cs typeface="Open Sans"/>
              </a:rPr>
              <a:t>Land Use: </a:t>
            </a:r>
            <a:endParaRPr lang="en-US" sz="5000">
              <a:solidFill>
                <a:schemeClr val="tx2">
                  <a:lumMod val="75000"/>
                  <a:lumOff val="25000"/>
                </a:schemeClr>
              </a:solidFill>
              <a:latin typeface="Aptos Display" panose="020F0302020204030204"/>
              <a:ea typeface="Open Sans"/>
              <a:cs typeface="Open Sans"/>
            </a:endParaRPr>
          </a:p>
          <a:p>
            <a:pPr algn="ctr"/>
            <a:r>
              <a:rPr lang="en-US" b="1">
                <a:solidFill>
                  <a:schemeClr val="tx2">
                    <a:lumMod val="75000"/>
                    <a:lumOff val="25000"/>
                  </a:schemeClr>
                </a:solidFill>
                <a:latin typeface="Open Sans"/>
                <a:ea typeface="Open Sans"/>
                <a:cs typeface="Open Sans"/>
              </a:rPr>
              <a:t>Stacked Bar Chart</a:t>
            </a:r>
            <a:endParaRPr lang="en-US" sz="5000">
              <a:solidFill>
                <a:schemeClr val="tx2">
                  <a:lumMod val="75000"/>
                  <a:lumOff val="25000"/>
                </a:schemeClr>
              </a:solidFill>
            </a:endParaRPr>
          </a:p>
        </p:txBody>
      </p:sp>
      <p:sp>
        <p:nvSpPr>
          <p:cNvPr id="9" name="Title 1">
            <a:extLst>
              <a:ext uri="{FF2B5EF4-FFF2-40B4-BE49-F238E27FC236}">
                <a16:creationId xmlns:a16="http://schemas.microsoft.com/office/drawing/2014/main" id="{600FD127-B6E7-2CE2-1069-D76D8DFE3942}"/>
              </a:ext>
            </a:extLst>
          </p:cNvPr>
          <p:cNvSpPr txBox="1">
            <a:spLocks/>
          </p:cNvSpPr>
          <p:nvPr/>
        </p:nvSpPr>
        <p:spPr>
          <a:xfrm>
            <a:off x="8954568" y="137791"/>
            <a:ext cx="2377155" cy="39812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a:solidFill>
                  <a:schemeClr val="tx2">
                    <a:lumMod val="75000"/>
                    <a:lumOff val="25000"/>
                  </a:schemeClr>
                </a:solidFill>
              </a:rPr>
              <a:t>Upper Assunpink</a:t>
            </a:r>
          </a:p>
        </p:txBody>
      </p:sp>
    </p:spTree>
    <p:extLst>
      <p:ext uri="{BB962C8B-B14F-4D97-AF65-F5344CB8AC3E}">
        <p14:creationId xmlns:p14="http://schemas.microsoft.com/office/powerpoint/2010/main" val="7124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EFA45-BED6-CEDF-F260-10E5AA3DE0BA}"/>
            </a:ext>
          </a:extLst>
        </p:cNvPr>
        <p:cNvGrpSpPr/>
        <p:nvPr/>
      </p:nvGrpSpPr>
      <p:grpSpPr>
        <a:xfrm>
          <a:off x="0" y="0"/>
          <a:ext cx="0" cy="0"/>
          <a:chOff x="0" y="0"/>
          <a:chExt cx="0" cy="0"/>
        </a:xfrm>
      </p:grpSpPr>
      <p:pic>
        <p:nvPicPr>
          <p:cNvPr id="4" name="Picture 3" descr="Shoes in different sizes">
            <a:extLst>
              <a:ext uri="{FF2B5EF4-FFF2-40B4-BE49-F238E27FC236}">
                <a16:creationId xmlns:a16="http://schemas.microsoft.com/office/drawing/2014/main" id="{44856F8A-3E54-6874-DC19-B6DDD005187A}"/>
              </a:ext>
            </a:extLst>
          </p:cNvPr>
          <p:cNvPicPr>
            <a:picLocks noChangeAspect="1"/>
          </p:cNvPicPr>
          <p:nvPr/>
        </p:nvPicPr>
        <p:blipFill>
          <a:blip r:embed="rId3"/>
          <a:stretch>
            <a:fillRect/>
          </a:stretch>
        </p:blipFill>
        <p:spPr>
          <a:xfrm>
            <a:off x="-186905" y="-9229"/>
            <a:ext cx="12522678" cy="6895777"/>
          </a:xfrm>
          <a:prstGeom prst="rect">
            <a:avLst/>
          </a:prstGeom>
        </p:spPr>
      </p:pic>
      <p:sp>
        <p:nvSpPr>
          <p:cNvPr id="7" name="Title 1">
            <a:extLst>
              <a:ext uri="{FF2B5EF4-FFF2-40B4-BE49-F238E27FC236}">
                <a16:creationId xmlns:a16="http://schemas.microsoft.com/office/drawing/2014/main" id="{FD6C9E0B-C79E-1CE1-DF4A-D29C6FC7260F}"/>
              </a:ext>
            </a:extLst>
          </p:cNvPr>
          <p:cNvSpPr txBox="1">
            <a:spLocks/>
          </p:cNvSpPr>
          <p:nvPr/>
        </p:nvSpPr>
        <p:spPr>
          <a:xfrm>
            <a:off x="2283520" y="608162"/>
            <a:ext cx="7631566" cy="83097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Open Sans"/>
                <a:ea typeface="Open Sans"/>
                <a:cs typeface="Open Sans"/>
              </a:rPr>
              <a:t>Let's Try: Data</a:t>
            </a:r>
            <a:r>
              <a:rPr lang="en-US" b="1">
                <a:solidFill>
                  <a:srgbClr val="205D96"/>
                </a:solidFill>
                <a:latin typeface="Open Sans"/>
                <a:ea typeface="Open Sans"/>
                <a:cs typeface="Open Sans"/>
              </a:rPr>
              <a:t> </a:t>
            </a:r>
            <a:r>
              <a:rPr lang="en-US" b="1">
                <a:solidFill>
                  <a:schemeClr val="bg1"/>
                </a:solidFill>
                <a:latin typeface="Open Sans"/>
                <a:ea typeface="Open Sans"/>
                <a:cs typeface="Open Sans"/>
              </a:rPr>
              <a:t>Collection</a:t>
            </a:r>
            <a:endParaRPr lang="en-US">
              <a:solidFill>
                <a:schemeClr val="bg1"/>
              </a:solidFill>
              <a:latin typeface="Open Sans"/>
              <a:ea typeface="Open Sans"/>
              <a:cs typeface="Open Sans"/>
            </a:endParaRPr>
          </a:p>
        </p:txBody>
      </p:sp>
      <p:sp>
        <p:nvSpPr>
          <p:cNvPr id="5" name="TextBox 4">
            <a:extLst>
              <a:ext uri="{FF2B5EF4-FFF2-40B4-BE49-F238E27FC236}">
                <a16:creationId xmlns:a16="http://schemas.microsoft.com/office/drawing/2014/main" id="{96E51F95-966D-2281-C3D6-084DAE2418FF}"/>
              </a:ext>
            </a:extLst>
          </p:cNvPr>
          <p:cNvSpPr txBox="1"/>
          <p:nvPr/>
        </p:nvSpPr>
        <p:spPr>
          <a:xfrm>
            <a:off x="653607" y="1709474"/>
            <a:ext cx="1083052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C1E5F5"/>
                </a:solidFill>
              </a:rPr>
              <a:t>We're gathering some data about what makes you, you!</a:t>
            </a:r>
          </a:p>
          <a:p>
            <a:pPr algn="ctr"/>
            <a:r>
              <a:rPr lang="en-US" sz="3200" b="1">
                <a:solidFill>
                  <a:srgbClr val="C1E5F5"/>
                </a:solidFill>
              </a:rPr>
              <a:t>Plot your data on the flip chart.</a:t>
            </a:r>
            <a:endParaRPr lang="en-US"/>
          </a:p>
        </p:txBody>
      </p:sp>
      <p:sp>
        <p:nvSpPr>
          <p:cNvPr id="2" name="TextBox 1">
            <a:extLst>
              <a:ext uri="{FF2B5EF4-FFF2-40B4-BE49-F238E27FC236}">
                <a16:creationId xmlns:a16="http://schemas.microsoft.com/office/drawing/2014/main" id="{8B6CEC86-6E62-3659-01DF-2981C3A4E8AE}"/>
              </a:ext>
            </a:extLst>
          </p:cNvPr>
          <p:cNvSpPr txBox="1"/>
          <p:nvPr/>
        </p:nvSpPr>
        <p:spPr>
          <a:xfrm>
            <a:off x="1974736" y="5304809"/>
            <a:ext cx="82586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chemeClr val="bg1"/>
                </a:solidFill>
              </a:rPr>
              <a:t>Let's discuss!</a:t>
            </a:r>
            <a:endParaRPr lang="en-US">
              <a:solidFill>
                <a:schemeClr val="bg1"/>
              </a:solidFill>
            </a:endParaRPr>
          </a:p>
        </p:txBody>
      </p:sp>
      <p:sp>
        <p:nvSpPr>
          <p:cNvPr id="8" name="Rounded Rectangle 11">
            <a:extLst>
              <a:ext uri="{FF2B5EF4-FFF2-40B4-BE49-F238E27FC236}">
                <a16:creationId xmlns:a16="http://schemas.microsoft.com/office/drawing/2014/main" id="{07A109DA-1DB7-A8C4-A3CB-0D16DA1A5B0C}"/>
              </a:ext>
            </a:extLst>
          </p:cNvPr>
          <p:cNvSpPr>
            <a:spLocks noChangeArrowheads="1"/>
          </p:cNvSpPr>
          <p:nvPr/>
        </p:nvSpPr>
        <p:spPr bwMode="auto">
          <a:xfrm>
            <a:off x="4368394" y="2861563"/>
            <a:ext cx="3427959" cy="1133359"/>
          </a:xfrm>
          <a:prstGeom prst="roundRect">
            <a:avLst>
              <a:gd name="adj" fmla="val 16667"/>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anchor="ct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indent="0" algn="ctr">
              <a:defRPr/>
            </a:pPr>
            <a:endParaRPr lang="en-US" sz="3600" b="1">
              <a:solidFill>
                <a:schemeClr val="accent4">
                  <a:lumMod val="76000"/>
                </a:schemeClr>
              </a:solidFill>
              <a:latin typeface="Aptos"/>
              <a:ea typeface="MS PGothic"/>
            </a:endParaRPr>
          </a:p>
          <a:p>
            <a:pPr marL="0" indent="0" algn="ctr">
              <a:defRPr/>
            </a:pPr>
            <a:r>
              <a:rPr lang="en-US" sz="2800" b="1">
                <a:solidFill>
                  <a:schemeClr val="accent4">
                    <a:lumMod val="76000"/>
                  </a:schemeClr>
                </a:solidFill>
                <a:latin typeface="Aptos"/>
                <a:ea typeface="MS PGothic"/>
              </a:rPr>
              <a:t>Height</a:t>
            </a:r>
            <a:endParaRPr lang="en-US" sz="2800">
              <a:solidFill>
                <a:schemeClr val="accent4">
                  <a:lumMod val="76000"/>
                </a:schemeClr>
              </a:solidFill>
              <a:latin typeface="Aptos"/>
              <a:ea typeface="MS PGothic"/>
            </a:endParaRPr>
          </a:p>
          <a:p>
            <a:pPr marL="0" indent="0" algn="ctr">
              <a:defRPr/>
            </a:pPr>
            <a:r>
              <a:rPr lang="en-US" sz="2800" b="1">
                <a:solidFill>
                  <a:schemeClr val="accent4">
                    <a:lumMod val="76000"/>
                  </a:schemeClr>
                </a:solidFill>
                <a:latin typeface="Aptos"/>
                <a:ea typeface="MS PGothic"/>
              </a:rPr>
              <a:t>Shoe size</a:t>
            </a:r>
            <a:endParaRPr lang="en-US">
              <a:solidFill>
                <a:schemeClr val="accent4">
                  <a:lumMod val="76000"/>
                </a:schemeClr>
              </a:solidFill>
            </a:endParaRPr>
          </a:p>
          <a:p>
            <a:pPr marL="222250" marR="0" lvl="0" indent="-222250" algn="ctr" defTabSz="914400">
              <a:lnSpc>
                <a:spcPct val="100000"/>
              </a:lnSpc>
              <a:spcBef>
                <a:spcPct val="0"/>
              </a:spcBef>
              <a:spcAft>
                <a:spcPts val="1800"/>
              </a:spcAft>
              <a:buClrTx/>
              <a:buSzTx/>
              <a:buFontTx/>
              <a:buNone/>
              <a:tabLst/>
              <a:defRPr/>
            </a:pPr>
            <a:endParaRPr lang="en-US" altLang="en-US" sz="3200" b="0" i="0" u="none" strike="noStrike" kern="1200" cap="none" spc="0" normalizeH="0" baseline="0" noProof="0">
              <a:ln>
                <a:noFill/>
              </a:ln>
              <a:solidFill>
                <a:prstClr val="white"/>
              </a:solidFill>
              <a:effectLst/>
              <a:uLnTx/>
              <a:uFillTx/>
              <a:latin typeface="Rockwell"/>
              <a:ea typeface="MS PGothic" pitchFamily="34" charset="-128"/>
            </a:endParaRPr>
          </a:p>
        </p:txBody>
      </p:sp>
    </p:spTree>
    <p:extLst>
      <p:ext uri="{BB962C8B-B14F-4D97-AF65-F5344CB8AC3E}">
        <p14:creationId xmlns:p14="http://schemas.microsoft.com/office/powerpoint/2010/main" val="23198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04F078-A5CF-C8CB-650B-97057F8D4DF3}"/>
              </a:ext>
            </a:extLst>
          </p:cNvPr>
          <p:cNvSpPr txBox="1">
            <a:spLocks/>
          </p:cNvSpPr>
          <p:nvPr/>
        </p:nvSpPr>
        <p:spPr>
          <a:xfrm>
            <a:off x="2283254" y="432722"/>
            <a:ext cx="7631566" cy="83097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205D96"/>
                </a:solidFill>
                <a:latin typeface="Open Sans"/>
                <a:ea typeface="Open Sans"/>
                <a:cs typeface="Open Sans"/>
              </a:rPr>
              <a:t>Let's Try: Data Plotting</a:t>
            </a:r>
            <a:endParaRPr lang="en-US">
              <a:latin typeface="Open Sans"/>
              <a:ea typeface="Open Sans"/>
              <a:cs typeface="Open Sans"/>
            </a:endParaRPr>
          </a:p>
        </p:txBody>
      </p:sp>
      <p:sp>
        <p:nvSpPr>
          <p:cNvPr id="5" name="TextBox 4">
            <a:extLst>
              <a:ext uri="{FF2B5EF4-FFF2-40B4-BE49-F238E27FC236}">
                <a16:creationId xmlns:a16="http://schemas.microsoft.com/office/drawing/2014/main" id="{5F317E29-56CE-9ECC-2949-7E56EFAA9FAD}"/>
              </a:ext>
            </a:extLst>
          </p:cNvPr>
          <p:cNvSpPr txBox="1"/>
          <p:nvPr/>
        </p:nvSpPr>
        <p:spPr>
          <a:xfrm>
            <a:off x="637657" y="1971064"/>
            <a:ext cx="7333370"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3200"/>
              <a:t>X-axis is shoe size.</a:t>
            </a:r>
            <a:endParaRPr lang="en-US"/>
          </a:p>
          <a:p>
            <a:pPr marL="514350" indent="-514350">
              <a:buAutoNum type="arabicPeriod"/>
            </a:pPr>
            <a:r>
              <a:rPr lang="en-US" sz="3200"/>
              <a:t>Y-axis is height (inches).</a:t>
            </a:r>
          </a:p>
          <a:p>
            <a:pPr marL="514350" indent="-514350">
              <a:buAutoNum type="arabicPeriod"/>
            </a:pPr>
            <a:r>
              <a:rPr lang="en-US" sz="3200"/>
              <a:t>Find the spot where your shoe size and height intersect.</a:t>
            </a:r>
          </a:p>
          <a:p>
            <a:pPr marL="514350" indent="-514350">
              <a:buAutoNum type="arabicPeriod"/>
            </a:pPr>
            <a:r>
              <a:rPr lang="en-US" sz="3200"/>
              <a:t>Mark with one dot, big enough to see.</a:t>
            </a:r>
          </a:p>
          <a:p>
            <a:pPr algn="ctr"/>
            <a:endParaRPr lang="en-US" sz="2400">
              <a:solidFill>
                <a:srgbClr val="0B78A2"/>
              </a:solidFill>
            </a:endParaRPr>
          </a:p>
        </p:txBody>
      </p:sp>
      <p:pic>
        <p:nvPicPr>
          <p:cNvPr id="10" name="Picture 9" descr="X-axis - Key Stage Wiki">
            <a:extLst>
              <a:ext uri="{FF2B5EF4-FFF2-40B4-BE49-F238E27FC236}">
                <a16:creationId xmlns:a16="http://schemas.microsoft.com/office/drawing/2014/main" id="{F65760C1-E1F7-D1E6-A4CD-A5136C02FFFA}"/>
              </a:ext>
            </a:extLst>
          </p:cNvPr>
          <p:cNvPicPr>
            <a:picLocks noChangeAspect="1"/>
          </p:cNvPicPr>
          <p:nvPr/>
        </p:nvPicPr>
        <p:blipFill>
          <a:blip r:embed="rId3"/>
          <a:srcRect l="16768" t="4" r="10101" b="14925"/>
          <a:stretch>
            <a:fillRect/>
          </a:stretch>
        </p:blipFill>
        <p:spPr>
          <a:xfrm>
            <a:off x="8661300" y="1632535"/>
            <a:ext cx="2945148" cy="2899322"/>
          </a:xfrm>
          <a:prstGeom prst="rect">
            <a:avLst/>
          </a:prstGeom>
        </p:spPr>
      </p:pic>
      <p:sp>
        <p:nvSpPr>
          <p:cNvPr id="12" name="Oval 11">
            <a:extLst>
              <a:ext uri="{FF2B5EF4-FFF2-40B4-BE49-F238E27FC236}">
                <a16:creationId xmlns:a16="http://schemas.microsoft.com/office/drawing/2014/main" id="{6EEE77B5-1C5C-C19A-7745-674001FE026D}"/>
              </a:ext>
            </a:extLst>
          </p:cNvPr>
          <p:cNvSpPr/>
          <p:nvPr/>
        </p:nvSpPr>
        <p:spPr>
          <a:xfrm>
            <a:off x="9454679" y="3474669"/>
            <a:ext cx="298254" cy="298254"/>
          </a:xfrm>
          <a:prstGeom prst="ellipse">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6000"/>
                </a:schemeClr>
              </a:solidFill>
            </a:endParaRPr>
          </a:p>
        </p:txBody>
      </p:sp>
      <p:sp>
        <p:nvSpPr>
          <p:cNvPr id="4" name="TextBox 3">
            <a:extLst>
              <a:ext uri="{FF2B5EF4-FFF2-40B4-BE49-F238E27FC236}">
                <a16:creationId xmlns:a16="http://schemas.microsoft.com/office/drawing/2014/main" id="{5A952F13-5822-9EEE-A06A-651214771183}"/>
              </a:ext>
            </a:extLst>
          </p:cNvPr>
          <p:cNvSpPr txBox="1"/>
          <p:nvPr/>
        </p:nvSpPr>
        <p:spPr>
          <a:xfrm>
            <a:off x="9133311" y="4538617"/>
            <a:ext cx="19864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000000"/>
                </a:solidFill>
              </a:rPr>
              <a:t>x-axis</a:t>
            </a:r>
          </a:p>
          <a:p>
            <a:pPr algn="ctr"/>
            <a:endParaRPr lang="en-US" sz="2400">
              <a:solidFill>
                <a:schemeClr val="accent4">
                  <a:lumMod val="76000"/>
                </a:schemeClr>
              </a:solidFill>
            </a:endParaRPr>
          </a:p>
        </p:txBody>
      </p:sp>
      <p:sp>
        <p:nvSpPr>
          <p:cNvPr id="7" name="TextBox 6">
            <a:extLst>
              <a:ext uri="{FF2B5EF4-FFF2-40B4-BE49-F238E27FC236}">
                <a16:creationId xmlns:a16="http://schemas.microsoft.com/office/drawing/2014/main" id="{2C0A787C-DE37-C1AA-A876-C377EBDE50DB}"/>
              </a:ext>
            </a:extLst>
          </p:cNvPr>
          <p:cNvSpPr txBox="1"/>
          <p:nvPr/>
        </p:nvSpPr>
        <p:spPr>
          <a:xfrm rot="-5400000">
            <a:off x="7387168" y="3009428"/>
            <a:ext cx="19735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000000"/>
                </a:solidFill>
              </a:rPr>
              <a:t>y-axis</a:t>
            </a:r>
          </a:p>
        </p:txBody>
      </p:sp>
    </p:spTree>
    <p:extLst>
      <p:ext uri="{BB962C8B-B14F-4D97-AF65-F5344CB8AC3E}">
        <p14:creationId xmlns:p14="http://schemas.microsoft.com/office/powerpoint/2010/main" val="324961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accent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D918F1D3-C744-EA6C-1F7E-BB36215EDB43}"/>
              </a:ext>
            </a:extLst>
          </p:cNvPr>
          <p:cNvSpPr txBox="1">
            <a:spLocks/>
          </p:cNvSpPr>
          <p:nvPr/>
        </p:nvSpPr>
        <p:spPr>
          <a:xfrm>
            <a:off x="973483" y="1967266"/>
            <a:ext cx="2993334"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kern="1200">
                <a:solidFill>
                  <a:srgbClr val="FFFFFF"/>
                </a:solidFill>
                <a:latin typeface="Open Sans"/>
                <a:ea typeface="Open Sans"/>
                <a:cs typeface="Open Sans"/>
              </a:rPr>
              <a:t>Let's Try: Data Conclusions</a:t>
            </a:r>
            <a:endParaRPr lang="en-US" sz="3600" kern="1200">
              <a:solidFill>
                <a:srgbClr val="FFFFFF"/>
              </a:solidFill>
              <a:latin typeface="Open Sans"/>
              <a:ea typeface="Open Sans"/>
              <a:cs typeface="Open Sans"/>
            </a:endParaRPr>
          </a:p>
        </p:txBody>
      </p:sp>
      <p:pic>
        <p:nvPicPr>
          <p:cNvPr id="4" name="Picture 3" descr="A graph on a white board&#10;&#10;AI-generated content may be incorrect.">
            <a:extLst>
              <a:ext uri="{FF2B5EF4-FFF2-40B4-BE49-F238E27FC236}">
                <a16:creationId xmlns:a16="http://schemas.microsoft.com/office/drawing/2014/main" id="{0FBB9EE3-EA7D-9DF9-AD80-D78AE811A435}"/>
              </a:ext>
            </a:extLst>
          </p:cNvPr>
          <p:cNvPicPr>
            <a:picLocks noChangeAspect="1"/>
          </p:cNvPicPr>
          <p:nvPr/>
        </p:nvPicPr>
        <p:blipFill>
          <a:blip r:embed="rId3"/>
          <a:stretch>
            <a:fillRect/>
          </a:stretch>
        </p:blipFill>
        <p:spPr>
          <a:xfrm>
            <a:off x="4603985" y="355920"/>
            <a:ext cx="7299891" cy="6143832"/>
          </a:xfrm>
          <a:prstGeom prst="rect">
            <a:avLst/>
          </a:prstGeom>
        </p:spPr>
      </p:pic>
    </p:spTree>
    <p:extLst>
      <p:ext uri="{BB962C8B-B14F-4D97-AF65-F5344CB8AC3E}">
        <p14:creationId xmlns:p14="http://schemas.microsoft.com/office/powerpoint/2010/main" val="17595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5B6F60-BE5A-4D7A-CB25-6DAEF71368E8}"/>
            </a:ext>
          </a:extLst>
        </p:cNvPr>
        <p:cNvGrpSpPr/>
        <p:nvPr/>
      </p:nvGrpSpPr>
      <p:grpSpPr>
        <a:xfrm>
          <a:off x="0" y="0"/>
          <a:ext cx="0" cy="0"/>
          <a:chOff x="0" y="0"/>
          <a:chExt cx="0" cy="0"/>
        </a:xfrm>
      </p:grpSpPr>
      <p:pic>
        <p:nvPicPr>
          <p:cNvPr id="1030" name="Picture 6" descr="A stream flowing through the woods&#10;&#10;Description automatically generated">
            <a:extLst>
              <a:ext uri="{FF2B5EF4-FFF2-40B4-BE49-F238E27FC236}">
                <a16:creationId xmlns:a16="http://schemas.microsoft.com/office/drawing/2014/main" id="{63E3FC2D-D5C3-10A9-43D8-3D401C4AF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9"/>
          <a:stretch/>
        </p:blipFill>
        <p:spPr bwMode="auto">
          <a:xfrm>
            <a:off x="20" y="10"/>
            <a:ext cx="12188930" cy="685799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314E6A-7D1E-1558-67D5-FBD72C982BA3}"/>
              </a:ext>
            </a:extLst>
          </p:cNvPr>
          <p:cNvSpPr>
            <a:spLocks noGrp="1"/>
          </p:cNvSpPr>
          <p:nvPr>
            <p:ph type="ctrTitle"/>
          </p:nvPr>
        </p:nvSpPr>
        <p:spPr>
          <a:xfrm>
            <a:off x="1524000" y="2209799"/>
            <a:ext cx="9144000" cy="1213803"/>
          </a:xfrm>
        </p:spPr>
        <p:txBody>
          <a:bodyPr>
            <a:normAutofit fontScale="90000"/>
          </a:bodyPr>
          <a:lstStyle/>
          <a:p>
            <a:r>
              <a:rPr lang="en-US" sz="5400" b="1">
                <a:solidFill>
                  <a:schemeClr val="bg1"/>
                </a:solidFill>
                <a:latin typeface="Open Sans"/>
                <a:ea typeface="Open Sans"/>
                <a:cs typeface="Open Sans"/>
              </a:rPr>
              <a:t>Visualizing Our Water Quality Data:</a:t>
            </a:r>
          </a:p>
        </p:txBody>
      </p:sp>
      <p:sp>
        <p:nvSpPr>
          <p:cNvPr id="3" name="Subtitle 2">
            <a:extLst>
              <a:ext uri="{FF2B5EF4-FFF2-40B4-BE49-F238E27FC236}">
                <a16:creationId xmlns:a16="http://schemas.microsoft.com/office/drawing/2014/main" id="{1F66B490-E889-464D-83E3-6A5A21C91FEE}"/>
              </a:ext>
            </a:extLst>
          </p:cNvPr>
          <p:cNvSpPr>
            <a:spLocks noGrp="1"/>
          </p:cNvSpPr>
          <p:nvPr>
            <p:ph type="subTitle" idx="1"/>
          </p:nvPr>
        </p:nvSpPr>
        <p:spPr>
          <a:xfrm>
            <a:off x="1527048" y="3424144"/>
            <a:ext cx="9144000" cy="1536192"/>
          </a:xfrm>
        </p:spPr>
        <p:txBody>
          <a:bodyPr vert="horz" lIns="91440" tIns="45720" rIns="91440" bIns="45720" rtlCol="0" anchor="t">
            <a:normAutofit/>
          </a:bodyPr>
          <a:lstStyle/>
          <a:p>
            <a:r>
              <a:rPr lang="en-US" sz="2800">
                <a:solidFill>
                  <a:schemeClr val="bg1"/>
                </a:solidFill>
              </a:rPr>
              <a:t>Biological, Chemical, Visual, and Land Use</a:t>
            </a:r>
          </a:p>
        </p:txBody>
      </p:sp>
      <p:grpSp>
        <p:nvGrpSpPr>
          <p:cNvPr id="6" name="Group 5">
            <a:extLst>
              <a:ext uri="{FF2B5EF4-FFF2-40B4-BE49-F238E27FC236}">
                <a16:creationId xmlns:a16="http://schemas.microsoft.com/office/drawing/2014/main" id="{3E733F66-6AFC-C3B2-CBF8-5E2D3E79DDA4}"/>
              </a:ext>
            </a:extLst>
          </p:cNvPr>
          <p:cNvGrpSpPr/>
          <p:nvPr/>
        </p:nvGrpSpPr>
        <p:grpSpPr>
          <a:xfrm>
            <a:off x="-5942" y="5275078"/>
            <a:ext cx="12236447" cy="1582922"/>
            <a:chOff x="0" y="5275078"/>
            <a:chExt cx="12236447" cy="1582922"/>
          </a:xfrm>
        </p:grpSpPr>
        <p:pic>
          <p:nvPicPr>
            <p:cNvPr id="7" name="Picture 6">
              <a:extLst>
                <a:ext uri="{FF2B5EF4-FFF2-40B4-BE49-F238E27FC236}">
                  <a16:creationId xmlns:a16="http://schemas.microsoft.com/office/drawing/2014/main" id="{2EA60C26-3E1B-08AB-5904-E6C724511E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275078"/>
              <a:ext cx="12236447" cy="1582922"/>
            </a:xfrm>
            <a:prstGeom prst="rect">
              <a:avLst/>
            </a:prstGeom>
          </p:spPr>
        </p:pic>
        <p:pic>
          <p:nvPicPr>
            <p:cNvPr id="8" name="Picture 7">
              <a:extLst>
                <a:ext uri="{FF2B5EF4-FFF2-40B4-BE49-F238E27FC236}">
                  <a16:creationId xmlns:a16="http://schemas.microsoft.com/office/drawing/2014/main" id="{7C5E4F93-E0E9-92AF-F0F6-E119F815F863}"/>
                </a:ext>
              </a:extLst>
            </p:cNvPr>
            <p:cNvPicPr>
              <a:picLocks noChangeAspect="1"/>
            </p:cNvPicPr>
            <p:nvPr/>
          </p:nvPicPr>
          <p:blipFill>
            <a:blip r:embed="rId5"/>
            <a:srcRect/>
            <a:stretch/>
          </p:blipFill>
          <p:spPr>
            <a:xfrm>
              <a:off x="5136319" y="5867554"/>
              <a:ext cx="1919361" cy="748551"/>
            </a:xfrm>
            <a:prstGeom prst="rect">
              <a:avLst/>
            </a:prstGeom>
          </p:spPr>
        </p:pic>
      </p:grpSp>
    </p:spTree>
    <p:extLst>
      <p:ext uri="{BB962C8B-B14F-4D97-AF65-F5344CB8AC3E}">
        <p14:creationId xmlns:p14="http://schemas.microsoft.com/office/powerpoint/2010/main" val="113147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6" name="Rectangle 15">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 name="Title 1">
            <a:extLst>
              <a:ext uri="{FF2B5EF4-FFF2-40B4-BE49-F238E27FC236}">
                <a16:creationId xmlns:a16="http://schemas.microsoft.com/office/drawing/2014/main" id="{AF64A1BF-1D9E-1666-A21C-CDE154E15E32}"/>
              </a:ext>
            </a:extLst>
          </p:cNvPr>
          <p:cNvSpPr txBox="1">
            <a:spLocks/>
          </p:cNvSpPr>
          <p:nvPr/>
        </p:nvSpPr>
        <p:spPr>
          <a:xfrm>
            <a:off x="1103487" y="686203"/>
            <a:ext cx="9477377" cy="1030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a:solidFill>
                  <a:srgbClr val="FFFFFF"/>
                </a:solidFill>
                <a:latin typeface="Open Sans"/>
                <a:ea typeface="Open Sans"/>
                <a:cs typeface="Open Sans"/>
              </a:rPr>
              <a:t>Graphing Our Data</a:t>
            </a:r>
          </a:p>
          <a:p>
            <a:pPr>
              <a:spcAft>
                <a:spcPts val="600"/>
              </a:spcAft>
            </a:pPr>
            <a:endParaRPr lang="en-US" sz="4000">
              <a:solidFill>
                <a:srgbClr val="FFFFFF"/>
              </a:solidFill>
            </a:endParaRPr>
          </a:p>
        </p:txBody>
      </p:sp>
      <p:pic>
        <p:nvPicPr>
          <p:cNvPr id="4" name="Picture 3" descr="How to identify and get rid of mayflies">
            <a:extLst>
              <a:ext uri="{FF2B5EF4-FFF2-40B4-BE49-F238E27FC236}">
                <a16:creationId xmlns:a16="http://schemas.microsoft.com/office/drawing/2014/main" id="{2B9F5904-A51D-E40A-0B32-7754870996C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t="21716" b="22535"/>
          <a:stretch>
            <a:fillRect/>
          </a:stretch>
        </p:blipFill>
        <p:spPr>
          <a:xfrm>
            <a:off x="1547" y="3915315"/>
            <a:ext cx="4306459" cy="2401308"/>
          </a:xfrm>
          <a:prstGeom prst="rect">
            <a:avLst/>
          </a:prstGeom>
        </p:spPr>
      </p:pic>
      <p:sp>
        <p:nvSpPr>
          <p:cNvPr id="5" name="TextBox 4">
            <a:extLst>
              <a:ext uri="{FF2B5EF4-FFF2-40B4-BE49-F238E27FC236}">
                <a16:creationId xmlns:a16="http://schemas.microsoft.com/office/drawing/2014/main" id="{2A0D818F-24A8-B6B7-3976-C7241EA61478}"/>
              </a:ext>
            </a:extLst>
          </p:cNvPr>
          <p:cNvSpPr txBox="1"/>
          <p:nvPr/>
        </p:nvSpPr>
        <p:spPr>
          <a:xfrm>
            <a:off x="954655" y="2133105"/>
            <a:ext cx="8288730" cy="2785777"/>
          </a:xfrm>
          <a:prstGeom prst="rect">
            <a:avLst/>
          </a:prstGeom>
        </p:spPr>
        <p:txBody>
          <a:bodyPr vert="horz" lIns="91440" tIns="45720" rIns="91440" bIns="45720" rtlCol="0" anchor="t">
            <a:noAutofit/>
          </a:bodyPr>
          <a:lstStyle/>
          <a:p>
            <a:pPr marL="457200" indent="-228600">
              <a:lnSpc>
                <a:spcPct val="90000"/>
              </a:lnSpc>
              <a:spcAft>
                <a:spcPts val="600"/>
              </a:spcAft>
              <a:buFont typeface="Arial" panose="020B0604020202020204" pitchFamily="34" charset="0"/>
              <a:buChar char="•"/>
            </a:pPr>
            <a:r>
              <a:rPr lang="en-US" sz="3200">
                <a:solidFill>
                  <a:srgbClr val="205D96"/>
                </a:solidFill>
                <a:latin typeface="Aptos Display"/>
              </a:rPr>
              <a:t>Using the data tables and prompts provided, make a chart or graph on graph paper</a:t>
            </a:r>
          </a:p>
          <a:p>
            <a:pPr marL="457200" indent="-228600">
              <a:lnSpc>
                <a:spcPct val="90000"/>
              </a:lnSpc>
              <a:spcAft>
                <a:spcPts val="600"/>
              </a:spcAft>
              <a:buFont typeface="Arial" panose="020B0604020202020204" pitchFamily="34" charset="0"/>
              <a:buChar char="•"/>
            </a:pPr>
            <a:r>
              <a:rPr lang="en-US" sz="3200">
                <a:solidFill>
                  <a:srgbClr val="205D96"/>
                </a:solidFill>
                <a:latin typeface="Aptos Display"/>
              </a:rPr>
              <a:t>Discuss which is more effective for understanding that data</a:t>
            </a:r>
          </a:p>
        </p:txBody>
      </p:sp>
      <p:grpSp>
        <p:nvGrpSpPr>
          <p:cNvPr id="6" name="Group 5">
            <a:extLst>
              <a:ext uri="{FF2B5EF4-FFF2-40B4-BE49-F238E27FC236}">
                <a16:creationId xmlns:a16="http://schemas.microsoft.com/office/drawing/2014/main" id="{27C5D0F9-3BB3-C67E-095A-9FF91464650C}"/>
              </a:ext>
            </a:extLst>
          </p:cNvPr>
          <p:cNvGrpSpPr/>
          <p:nvPr/>
        </p:nvGrpSpPr>
        <p:grpSpPr>
          <a:xfrm>
            <a:off x="-857" y="5543786"/>
            <a:ext cx="12191599" cy="1313975"/>
            <a:chOff x="0" y="5275078"/>
            <a:chExt cx="12236447" cy="1582922"/>
          </a:xfrm>
        </p:grpSpPr>
        <p:pic>
          <p:nvPicPr>
            <p:cNvPr id="7" name="Picture 6">
              <a:extLst>
                <a:ext uri="{FF2B5EF4-FFF2-40B4-BE49-F238E27FC236}">
                  <a16:creationId xmlns:a16="http://schemas.microsoft.com/office/drawing/2014/main" id="{E2A5E74A-0648-70FE-5840-3945B4941D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75078"/>
              <a:ext cx="12236447" cy="1582922"/>
            </a:xfrm>
            <a:prstGeom prst="rect">
              <a:avLst/>
            </a:prstGeom>
          </p:spPr>
        </p:pic>
        <p:pic>
          <p:nvPicPr>
            <p:cNvPr id="8" name="Picture 7">
              <a:extLst>
                <a:ext uri="{FF2B5EF4-FFF2-40B4-BE49-F238E27FC236}">
                  <a16:creationId xmlns:a16="http://schemas.microsoft.com/office/drawing/2014/main" id="{4ABA833A-75EB-F682-632B-1E5F224322D5}"/>
                </a:ext>
              </a:extLst>
            </p:cNvPr>
            <p:cNvPicPr>
              <a:picLocks noChangeAspect="1"/>
            </p:cNvPicPr>
            <p:nvPr/>
          </p:nvPicPr>
          <p:blipFill>
            <a:blip r:embed="rId6"/>
            <a:srcRect/>
            <a:stretch/>
          </p:blipFill>
          <p:spPr>
            <a:xfrm>
              <a:off x="5136319" y="5867554"/>
              <a:ext cx="1919361" cy="748551"/>
            </a:xfrm>
            <a:prstGeom prst="rect">
              <a:avLst/>
            </a:prstGeom>
          </p:spPr>
        </p:pic>
      </p:grpSp>
      <p:pic>
        <p:nvPicPr>
          <p:cNvPr id="19" name="Picture 18" descr="X-axis - Key Stage Wiki">
            <a:extLst>
              <a:ext uri="{FF2B5EF4-FFF2-40B4-BE49-F238E27FC236}">
                <a16:creationId xmlns:a16="http://schemas.microsoft.com/office/drawing/2014/main" id="{252F1E14-5DCC-0E0B-4704-FACFD1403C5C}"/>
              </a:ext>
            </a:extLst>
          </p:cNvPr>
          <p:cNvPicPr>
            <a:picLocks noChangeAspect="1"/>
          </p:cNvPicPr>
          <p:nvPr/>
        </p:nvPicPr>
        <p:blipFill>
          <a:blip r:embed="rId7"/>
          <a:srcRect l="16768" t="4" r="10101" b="14925"/>
          <a:stretch>
            <a:fillRect/>
          </a:stretch>
        </p:blipFill>
        <p:spPr>
          <a:xfrm>
            <a:off x="8790254" y="2687612"/>
            <a:ext cx="2945148" cy="2899322"/>
          </a:xfrm>
          <a:prstGeom prst="rect">
            <a:avLst/>
          </a:prstGeom>
        </p:spPr>
      </p:pic>
      <p:sp>
        <p:nvSpPr>
          <p:cNvPr id="25" name="TextBox 24">
            <a:extLst>
              <a:ext uri="{FF2B5EF4-FFF2-40B4-BE49-F238E27FC236}">
                <a16:creationId xmlns:a16="http://schemas.microsoft.com/office/drawing/2014/main" id="{7E3AFD19-718C-FC31-3AEF-12AC7A7D232E}"/>
              </a:ext>
            </a:extLst>
          </p:cNvPr>
          <p:cNvSpPr txBox="1"/>
          <p:nvPr/>
        </p:nvSpPr>
        <p:spPr>
          <a:xfrm>
            <a:off x="9262265" y="5593694"/>
            <a:ext cx="19864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000000"/>
                </a:solidFill>
              </a:rPr>
              <a:t>x-axis</a:t>
            </a:r>
          </a:p>
          <a:p>
            <a:pPr algn="ctr"/>
            <a:endParaRPr lang="en-US" sz="2400">
              <a:solidFill>
                <a:schemeClr val="accent4">
                  <a:lumMod val="76000"/>
                </a:schemeClr>
              </a:solidFill>
            </a:endParaRPr>
          </a:p>
        </p:txBody>
      </p:sp>
      <p:sp>
        <p:nvSpPr>
          <p:cNvPr id="28" name="TextBox 27">
            <a:extLst>
              <a:ext uri="{FF2B5EF4-FFF2-40B4-BE49-F238E27FC236}">
                <a16:creationId xmlns:a16="http://schemas.microsoft.com/office/drawing/2014/main" id="{B6788380-5AB4-4FD1-8BCA-500F9CB6EE28}"/>
              </a:ext>
            </a:extLst>
          </p:cNvPr>
          <p:cNvSpPr txBox="1"/>
          <p:nvPr/>
        </p:nvSpPr>
        <p:spPr>
          <a:xfrm rot="16200000">
            <a:off x="7516122" y="4064505"/>
            <a:ext cx="19735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000000"/>
                </a:solidFill>
              </a:rPr>
              <a:t>y-axis</a:t>
            </a:r>
          </a:p>
        </p:txBody>
      </p:sp>
      <p:sp>
        <p:nvSpPr>
          <p:cNvPr id="2" name="TextBox 1">
            <a:extLst>
              <a:ext uri="{FF2B5EF4-FFF2-40B4-BE49-F238E27FC236}">
                <a16:creationId xmlns:a16="http://schemas.microsoft.com/office/drawing/2014/main" id="{0E64A96D-BC0A-6386-0B5E-B91DD889F0A0}"/>
              </a:ext>
            </a:extLst>
          </p:cNvPr>
          <p:cNvSpPr txBox="1"/>
          <p:nvPr/>
        </p:nvSpPr>
        <p:spPr>
          <a:xfrm>
            <a:off x="9238818" y="2463632"/>
            <a:ext cx="23381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000000"/>
                </a:solidFill>
              </a:rPr>
              <a:t>Graph Title</a:t>
            </a:r>
            <a:endParaRPr lang="en-US"/>
          </a:p>
          <a:p>
            <a:pPr algn="ctr"/>
            <a:endParaRPr lang="en-US" sz="2400">
              <a:solidFill>
                <a:schemeClr val="accent4">
                  <a:lumMod val="76000"/>
                </a:schemeClr>
              </a:solidFill>
            </a:endParaRPr>
          </a:p>
        </p:txBody>
      </p:sp>
    </p:spTree>
    <p:extLst>
      <p:ext uri="{BB962C8B-B14F-4D97-AF65-F5344CB8AC3E}">
        <p14:creationId xmlns:p14="http://schemas.microsoft.com/office/powerpoint/2010/main" val="111659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23A8D-7713-C887-4C10-3EBA6204F177}"/>
            </a:ext>
          </a:extLst>
        </p:cNvPr>
        <p:cNvGrpSpPr/>
        <p:nvPr/>
      </p:nvGrpSpPr>
      <p:grpSpPr>
        <a:xfrm>
          <a:off x="0" y="0"/>
          <a:ext cx="0" cy="0"/>
          <a:chOff x="0" y="0"/>
          <a:chExt cx="0" cy="0"/>
        </a:xfrm>
      </p:grpSpPr>
      <p:pic>
        <p:nvPicPr>
          <p:cNvPr id="4" name="Picture 3" descr="Shoes in different sizes">
            <a:extLst>
              <a:ext uri="{FF2B5EF4-FFF2-40B4-BE49-F238E27FC236}">
                <a16:creationId xmlns:a16="http://schemas.microsoft.com/office/drawing/2014/main" id="{2543EB14-F2E7-8E06-1CB8-23A7C94CD118}"/>
              </a:ext>
            </a:extLst>
          </p:cNvPr>
          <p:cNvPicPr>
            <a:picLocks noChangeAspect="1"/>
          </p:cNvPicPr>
          <p:nvPr/>
        </p:nvPicPr>
        <p:blipFill>
          <a:blip r:embed="rId3"/>
          <a:stretch>
            <a:fillRect/>
          </a:stretch>
        </p:blipFill>
        <p:spPr>
          <a:xfrm>
            <a:off x="-186905" y="-9229"/>
            <a:ext cx="12522678" cy="6895777"/>
          </a:xfrm>
          <a:prstGeom prst="rect">
            <a:avLst/>
          </a:prstGeom>
        </p:spPr>
      </p:pic>
      <p:sp>
        <p:nvSpPr>
          <p:cNvPr id="7" name="Title 1">
            <a:extLst>
              <a:ext uri="{FF2B5EF4-FFF2-40B4-BE49-F238E27FC236}">
                <a16:creationId xmlns:a16="http://schemas.microsoft.com/office/drawing/2014/main" id="{3B3B9753-5130-BFE4-BF42-45A9F8F7C044}"/>
              </a:ext>
            </a:extLst>
          </p:cNvPr>
          <p:cNvSpPr txBox="1">
            <a:spLocks/>
          </p:cNvSpPr>
          <p:nvPr/>
        </p:nvSpPr>
        <p:spPr>
          <a:xfrm>
            <a:off x="2297631" y="452940"/>
            <a:ext cx="7631566" cy="93535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b="1">
                <a:solidFill>
                  <a:schemeClr val="bg1"/>
                </a:solidFill>
              </a:rPr>
              <a:t>Let's Try It Again: Data</a:t>
            </a:r>
            <a:r>
              <a:rPr lang="en-US" b="1">
                <a:solidFill>
                  <a:srgbClr val="205D96"/>
                </a:solidFill>
              </a:rPr>
              <a:t> </a:t>
            </a:r>
            <a:r>
              <a:rPr lang="en-US" b="1">
                <a:solidFill>
                  <a:schemeClr val="bg1"/>
                </a:solidFill>
              </a:rPr>
              <a:t>Collection with Google Sheets</a:t>
            </a:r>
            <a:endParaRPr lang="en-US">
              <a:solidFill>
                <a:schemeClr val="bg1"/>
              </a:solidFill>
            </a:endParaRPr>
          </a:p>
        </p:txBody>
      </p:sp>
      <p:sp>
        <p:nvSpPr>
          <p:cNvPr id="5" name="TextBox 4">
            <a:extLst>
              <a:ext uri="{FF2B5EF4-FFF2-40B4-BE49-F238E27FC236}">
                <a16:creationId xmlns:a16="http://schemas.microsoft.com/office/drawing/2014/main" id="{841A421B-9052-A059-BD02-E7E9F69C20AE}"/>
              </a:ext>
            </a:extLst>
          </p:cNvPr>
          <p:cNvSpPr txBox="1"/>
          <p:nvPr/>
        </p:nvSpPr>
        <p:spPr>
          <a:xfrm>
            <a:off x="653607" y="2346601"/>
            <a:ext cx="1083052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C1E5F5"/>
                </a:solidFill>
              </a:rPr>
              <a:t>We're gathering some data about what makes you, you!</a:t>
            </a:r>
          </a:p>
          <a:p>
            <a:pPr algn="ctr"/>
            <a:r>
              <a:rPr lang="en-US" sz="3200" b="1">
                <a:solidFill>
                  <a:srgbClr val="C1E5F5"/>
                </a:solidFill>
              </a:rPr>
              <a:t>Record your response in the shared Google Sheet.</a:t>
            </a:r>
          </a:p>
        </p:txBody>
      </p:sp>
      <p:sp>
        <p:nvSpPr>
          <p:cNvPr id="2" name="TextBox 1">
            <a:extLst>
              <a:ext uri="{FF2B5EF4-FFF2-40B4-BE49-F238E27FC236}">
                <a16:creationId xmlns:a16="http://schemas.microsoft.com/office/drawing/2014/main" id="{56871296-F76C-AB95-5626-930D9D33463A}"/>
              </a:ext>
            </a:extLst>
          </p:cNvPr>
          <p:cNvSpPr txBox="1"/>
          <p:nvPr/>
        </p:nvSpPr>
        <p:spPr>
          <a:xfrm>
            <a:off x="1974736" y="5304809"/>
            <a:ext cx="82586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chemeClr val="bg1"/>
                </a:solidFill>
              </a:rPr>
              <a:t>Let's discuss!</a:t>
            </a:r>
            <a:endParaRPr lang="en-US">
              <a:solidFill>
                <a:schemeClr val="bg1"/>
              </a:solidFill>
            </a:endParaRPr>
          </a:p>
        </p:txBody>
      </p:sp>
      <p:sp>
        <p:nvSpPr>
          <p:cNvPr id="8" name="Rounded Rectangle 11">
            <a:extLst>
              <a:ext uri="{FF2B5EF4-FFF2-40B4-BE49-F238E27FC236}">
                <a16:creationId xmlns:a16="http://schemas.microsoft.com/office/drawing/2014/main" id="{7AADD3A6-00FA-83BB-AA39-772C1BA71450}"/>
              </a:ext>
            </a:extLst>
          </p:cNvPr>
          <p:cNvSpPr>
            <a:spLocks noChangeArrowheads="1"/>
          </p:cNvSpPr>
          <p:nvPr/>
        </p:nvSpPr>
        <p:spPr bwMode="auto">
          <a:xfrm>
            <a:off x="4368394" y="3442245"/>
            <a:ext cx="3427959" cy="1133359"/>
          </a:xfrm>
          <a:prstGeom prst="roundRect">
            <a:avLst>
              <a:gd name="adj" fmla="val 16667"/>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anchor="ct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indent="0" algn="ctr">
              <a:defRPr/>
            </a:pPr>
            <a:endParaRPr lang="en-US" sz="3600" b="1">
              <a:solidFill>
                <a:schemeClr val="accent4">
                  <a:lumMod val="76000"/>
                </a:schemeClr>
              </a:solidFill>
              <a:latin typeface="Aptos"/>
              <a:ea typeface="MS PGothic"/>
            </a:endParaRPr>
          </a:p>
          <a:p>
            <a:pPr marL="0" indent="0" algn="ctr">
              <a:defRPr/>
            </a:pPr>
            <a:r>
              <a:rPr lang="en-US" sz="2800" b="1">
                <a:solidFill>
                  <a:schemeClr val="accent4">
                    <a:lumMod val="76000"/>
                  </a:schemeClr>
                </a:solidFill>
                <a:latin typeface="Aptos"/>
                <a:ea typeface="MS PGothic"/>
              </a:rPr>
              <a:t>Height</a:t>
            </a:r>
            <a:endParaRPr lang="en-US" sz="2800">
              <a:solidFill>
                <a:schemeClr val="accent4">
                  <a:lumMod val="76000"/>
                </a:schemeClr>
              </a:solidFill>
              <a:latin typeface="Aptos"/>
              <a:ea typeface="MS PGothic"/>
            </a:endParaRPr>
          </a:p>
          <a:p>
            <a:pPr marL="0" indent="0" algn="ctr">
              <a:defRPr/>
            </a:pPr>
            <a:r>
              <a:rPr lang="en-US" sz="2800" b="1">
                <a:solidFill>
                  <a:schemeClr val="accent4">
                    <a:lumMod val="76000"/>
                  </a:schemeClr>
                </a:solidFill>
                <a:latin typeface="Aptos"/>
                <a:ea typeface="MS PGothic"/>
              </a:rPr>
              <a:t>Shoe size</a:t>
            </a:r>
            <a:endParaRPr lang="en-US">
              <a:solidFill>
                <a:schemeClr val="accent4">
                  <a:lumMod val="76000"/>
                </a:schemeClr>
              </a:solidFill>
            </a:endParaRPr>
          </a:p>
          <a:p>
            <a:pPr marL="222250" marR="0" lvl="0" indent="-222250" algn="ctr" defTabSz="914400">
              <a:lnSpc>
                <a:spcPct val="100000"/>
              </a:lnSpc>
              <a:spcBef>
                <a:spcPct val="0"/>
              </a:spcBef>
              <a:spcAft>
                <a:spcPts val="1800"/>
              </a:spcAft>
              <a:buClrTx/>
              <a:buSzTx/>
              <a:buFontTx/>
              <a:buNone/>
              <a:tabLst/>
              <a:defRPr/>
            </a:pPr>
            <a:endParaRPr lang="en-US" altLang="en-US" sz="3200" b="0" i="0" u="none" strike="noStrike" kern="1200" cap="none" spc="0" normalizeH="0" baseline="0" noProof="0">
              <a:ln>
                <a:noFill/>
              </a:ln>
              <a:solidFill>
                <a:prstClr val="white"/>
              </a:solidFill>
              <a:effectLst/>
              <a:uLnTx/>
              <a:uFillTx/>
              <a:latin typeface="Rockwell"/>
              <a:ea typeface="MS PGothic" pitchFamily="34" charset="-128"/>
            </a:endParaRPr>
          </a:p>
        </p:txBody>
      </p:sp>
    </p:spTree>
    <p:extLst>
      <p:ext uri="{BB962C8B-B14F-4D97-AF65-F5344CB8AC3E}">
        <p14:creationId xmlns:p14="http://schemas.microsoft.com/office/powerpoint/2010/main" val="172210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BE876C-CE5E-9088-F1F6-5D7F730F71D5}"/>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D1B2A46-551F-9471-39FF-07E9BE23CE8B}"/>
              </a:ext>
            </a:extLst>
          </p:cNvPr>
          <p:cNvSpPr txBox="1">
            <a:spLocks/>
          </p:cNvSpPr>
          <p:nvPr/>
        </p:nvSpPr>
        <p:spPr>
          <a:xfrm>
            <a:off x="1142639" y="561203"/>
            <a:ext cx="9932691" cy="11659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a:solidFill>
                  <a:srgbClr val="FFFFFF"/>
                </a:solidFill>
              </a:rPr>
              <a:t>Let's Try It Again: Graphs and Charts</a:t>
            </a:r>
            <a:endParaRPr lang="en-US" sz="4800">
              <a:solidFill>
                <a:srgbClr val="FFFFFF"/>
              </a:solidFill>
            </a:endParaRPr>
          </a:p>
        </p:txBody>
      </p:sp>
      <p:sp>
        <p:nvSpPr>
          <p:cNvPr id="23" name="Rectangle 22">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1D5281-0669-06F5-33C2-6F7189491F2A}"/>
              </a:ext>
            </a:extLst>
          </p:cNvPr>
          <p:cNvSpPr txBox="1"/>
          <p:nvPr/>
        </p:nvSpPr>
        <p:spPr>
          <a:xfrm>
            <a:off x="1127570" y="5791201"/>
            <a:ext cx="9932690" cy="5080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Bef>
                <a:spcPts val="1000"/>
              </a:spcBef>
            </a:pPr>
            <a:r>
              <a:rPr lang="en-US" sz="2400">
                <a:solidFill>
                  <a:srgbClr val="FFFFFF"/>
                </a:solidFill>
              </a:rPr>
              <a:t>Make a scatter graph and a bar graph in Google Sheets.</a:t>
            </a:r>
          </a:p>
        </p:txBody>
      </p:sp>
      <p:pic>
        <p:nvPicPr>
          <p:cNvPr id="4" name="Picture 3" descr="A screenshot of a computer&#10;&#10;AI-generated content may be incorrect.">
            <a:extLst>
              <a:ext uri="{FF2B5EF4-FFF2-40B4-BE49-F238E27FC236}">
                <a16:creationId xmlns:a16="http://schemas.microsoft.com/office/drawing/2014/main" id="{178E49D6-5DFA-6775-0BCE-28EF11818601}"/>
              </a:ext>
            </a:extLst>
          </p:cNvPr>
          <p:cNvPicPr>
            <a:picLocks noChangeAspect="1"/>
          </p:cNvPicPr>
          <p:nvPr/>
        </p:nvPicPr>
        <p:blipFill>
          <a:blip r:embed="rId3"/>
          <a:srcRect l="16687" t="41055" r="41345" b="19774"/>
          <a:stretch>
            <a:fillRect/>
          </a:stretch>
        </p:blipFill>
        <p:spPr>
          <a:xfrm>
            <a:off x="1381935" y="2371159"/>
            <a:ext cx="4481866" cy="2760889"/>
          </a:xfrm>
          <a:prstGeom prst="rect">
            <a:avLst/>
          </a:prstGeom>
        </p:spPr>
      </p:pic>
      <p:pic>
        <p:nvPicPr>
          <p:cNvPr id="6" name="Picture 5" descr="A screenshot of a graph&#10;&#10;AI-generated content may be incorrect.">
            <a:extLst>
              <a:ext uri="{FF2B5EF4-FFF2-40B4-BE49-F238E27FC236}">
                <a16:creationId xmlns:a16="http://schemas.microsoft.com/office/drawing/2014/main" id="{CD6725F4-0614-386B-2EE1-17FC1F342693}"/>
              </a:ext>
            </a:extLst>
          </p:cNvPr>
          <p:cNvPicPr>
            <a:picLocks noChangeAspect="1"/>
          </p:cNvPicPr>
          <p:nvPr/>
        </p:nvPicPr>
        <p:blipFill>
          <a:blip r:embed="rId4"/>
          <a:srcRect l="17435" t="40678" r="41594" b="20151"/>
          <a:stretch>
            <a:fillRect/>
          </a:stretch>
        </p:blipFill>
        <p:spPr>
          <a:xfrm>
            <a:off x="6350724" y="2336114"/>
            <a:ext cx="4486215" cy="2830820"/>
          </a:xfrm>
          <a:prstGeom prst="rect">
            <a:avLst/>
          </a:prstGeom>
        </p:spPr>
      </p:pic>
    </p:spTree>
    <p:extLst>
      <p:ext uri="{BB962C8B-B14F-4D97-AF65-F5344CB8AC3E}">
        <p14:creationId xmlns:p14="http://schemas.microsoft.com/office/powerpoint/2010/main" val="268711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5F71C-F1C3-CA86-ED8B-1819DA418F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53" y="5275078"/>
            <a:ext cx="12236447" cy="1582922"/>
          </a:xfrm>
          <a:prstGeom prst="rect">
            <a:avLst/>
          </a:prstGeom>
        </p:spPr>
      </p:pic>
      <p:pic>
        <p:nvPicPr>
          <p:cNvPr id="4" name="Picture 3" descr="A black and white logo&#10;&#10;Description automatically generated">
            <a:extLst>
              <a:ext uri="{FF2B5EF4-FFF2-40B4-BE49-F238E27FC236}">
                <a16:creationId xmlns:a16="http://schemas.microsoft.com/office/drawing/2014/main" id="{786D697F-2E56-46BA-9252-8978703EB312}"/>
              </a:ext>
            </a:extLst>
          </p:cNvPr>
          <p:cNvPicPr>
            <a:picLocks noChangeAspect="1"/>
          </p:cNvPicPr>
          <p:nvPr/>
        </p:nvPicPr>
        <p:blipFill>
          <a:blip r:embed="rId3"/>
          <a:srcRect/>
          <a:stretch/>
        </p:blipFill>
        <p:spPr>
          <a:xfrm>
            <a:off x="5116266" y="5867554"/>
            <a:ext cx="1919361" cy="748551"/>
          </a:xfrm>
          <a:prstGeom prst="rect">
            <a:avLst/>
          </a:prstGeom>
        </p:spPr>
      </p:pic>
      <p:sp>
        <p:nvSpPr>
          <p:cNvPr id="2" name="Title 1">
            <a:extLst>
              <a:ext uri="{FF2B5EF4-FFF2-40B4-BE49-F238E27FC236}">
                <a16:creationId xmlns:a16="http://schemas.microsoft.com/office/drawing/2014/main" id="{02FE50B8-341C-15C5-AC0D-3D4F2BB5C381}"/>
              </a:ext>
            </a:extLst>
          </p:cNvPr>
          <p:cNvSpPr txBox="1">
            <a:spLocks/>
          </p:cNvSpPr>
          <p:nvPr/>
        </p:nvSpPr>
        <p:spPr>
          <a:xfrm>
            <a:off x="843395" y="755183"/>
            <a:ext cx="10505208" cy="973071"/>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tx2">
                    <a:lumMod val="75000"/>
                    <a:lumOff val="25000"/>
                  </a:schemeClr>
                </a:solidFill>
                <a:latin typeface="Open Sans"/>
                <a:ea typeface="Open Sans"/>
                <a:cs typeface="Open Sans"/>
              </a:rPr>
              <a:t>Making Our Own Charts and Graphs</a:t>
            </a:r>
          </a:p>
        </p:txBody>
      </p:sp>
      <p:sp>
        <p:nvSpPr>
          <p:cNvPr id="6" name="TextBox 5">
            <a:extLst>
              <a:ext uri="{FF2B5EF4-FFF2-40B4-BE49-F238E27FC236}">
                <a16:creationId xmlns:a16="http://schemas.microsoft.com/office/drawing/2014/main" id="{2BDD3A37-CD35-D6BC-CC72-5648E7A44AE5}"/>
              </a:ext>
            </a:extLst>
          </p:cNvPr>
          <p:cNvSpPr txBox="1"/>
          <p:nvPr/>
        </p:nvSpPr>
        <p:spPr>
          <a:xfrm>
            <a:off x="2129999" y="2067637"/>
            <a:ext cx="7933213" cy="2308324"/>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q"/>
            </a:pPr>
            <a:r>
              <a:rPr lang="en-US" sz="2400">
                <a:solidFill>
                  <a:srgbClr val="000000"/>
                </a:solidFill>
                <a:latin typeface="Open Sans"/>
                <a:ea typeface="Open Sans"/>
                <a:cs typeface="Open Sans"/>
              </a:rPr>
              <a:t>Make a copy of the sheet.</a:t>
            </a:r>
            <a:endParaRPr lang="en-US" sz="2400">
              <a:latin typeface="Open Sans"/>
              <a:ea typeface="Open Sans"/>
              <a:cs typeface="Open Sans"/>
            </a:endParaRPr>
          </a:p>
          <a:p>
            <a:pPr marL="342900" indent="-342900">
              <a:buFont typeface="Wingdings" panose="05000000000000000000" pitchFamily="2" charset="2"/>
              <a:buChar char="q"/>
            </a:pPr>
            <a:r>
              <a:rPr lang="en-US" sz="2400">
                <a:solidFill>
                  <a:srgbClr val="000000"/>
                </a:solidFill>
                <a:latin typeface="Open Sans"/>
                <a:ea typeface="Open Sans"/>
                <a:cs typeface="Open Sans"/>
              </a:rPr>
              <a:t>Use the graphing prompt you had previously.</a:t>
            </a:r>
            <a:endParaRPr lang="en-US"/>
          </a:p>
          <a:p>
            <a:pPr marL="342900" indent="-342900">
              <a:buFont typeface="Wingdings" panose="05000000000000000000" pitchFamily="2" charset="2"/>
              <a:buChar char="q"/>
            </a:pPr>
            <a:r>
              <a:rPr lang="en-US" sz="2400">
                <a:solidFill>
                  <a:srgbClr val="000000"/>
                </a:solidFill>
                <a:latin typeface="Open Sans"/>
                <a:ea typeface="Open Sans"/>
                <a:cs typeface="Open Sans"/>
              </a:rPr>
              <a:t>Make several graphs and charts to determine which ones show meaning with your data.</a:t>
            </a:r>
          </a:p>
          <a:p>
            <a:pPr marL="800100" lvl="1" indent="-342900">
              <a:buFont typeface="Wingdings" panose="05000000000000000000" pitchFamily="2" charset="2"/>
              <a:buChar char="q"/>
            </a:pPr>
            <a:r>
              <a:rPr lang="en-US" sz="2400">
                <a:solidFill>
                  <a:srgbClr val="000000"/>
                </a:solidFill>
                <a:latin typeface="Open Sans"/>
                <a:ea typeface="Open Sans"/>
                <a:cs typeface="Open Sans"/>
              </a:rPr>
              <a:t>You may need to reformat, edit, or combine data to make the most effective chart.</a:t>
            </a:r>
          </a:p>
        </p:txBody>
      </p:sp>
    </p:spTree>
    <p:extLst>
      <p:ext uri="{BB962C8B-B14F-4D97-AF65-F5344CB8AC3E}">
        <p14:creationId xmlns:p14="http://schemas.microsoft.com/office/powerpoint/2010/main" val="11004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E0639C-DBD4-96CE-7F66-9D14735AE556}"/>
            </a:ext>
          </a:extLst>
        </p:cNvPr>
        <p:cNvGrpSpPr/>
        <p:nvPr/>
      </p:nvGrpSpPr>
      <p:grpSpPr>
        <a:xfrm>
          <a:off x="0" y="0"/>
          <a:ext cx="0" cy="0"/>
          <a:chOff x="0" y="0"/>
          <a:chExt cx="0" cy="0"/>
        </a:xfrm>
      </p:grpSpPr>
      <p:pic>
        <p:nvPicPr>
          <p:cNvPr id="1030" name="Picture 6" descr="A stream flowing through the woods&#10;&#10;Description automatically generated">
            <a:extLst>
              <a:ext uri="{FF2B5EF4-FFF2-40B4-BE49-F238E27FC236}">
                <a16:creationId xmlns:a16="http://schemas.microsoft.com/office/drawing/2014/main" id="{45A291E0-C29C-8D10-CEA9-2C3999777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9"/>
          <a:stretch/>
        </p:blipFill>
        <p:spPr bwMode="auto">
          <a:xfrm>
            <a:off x="20" y="10"/>
            <a:ext cx="12188930" cy="685799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084EE7-7737-19BA-A231-1565629C391A}"/>
              </a:ext>
            </a:extLst>
          </p:cNvPr>
          <p:cNvSpPr>
            <a:spLocks noGrp="1"/>
          </p:cNvSpPr>
          <p:nvPr>
            <p:ph type="ctrTitle"/>
          </p:nvPr>
        </p:nvSpPr>
        <p:spPr>
          <a:xfrm>
            <a:off x="1524000" y="2209799"/>
            <a:ext cx="9144000" cy="1213803"/>
          </a:xfrm>
        </p:spPr>
        <p:txBody>
          <a:bodyPr>
            <a:normAutofit/>
          </a:bodyPr>
          <a:lstStyle/>
          <a:p>
            <a:r>
              <a:rPr lang="en-US" sz="5400" b="1">
                <a:solidFill>
                  <a:schemeClr val="bg1"/>
                </a:solidFill>
                <a:latin typeface="Open Sans"/>
                <a:ea typeface="Open Sans"/>
                <a:cs typeface="Open Sans"/>
              </a:rPr>
              <a:t>Visualizing Data:</a:t>
            </a:r>
            <a:endParaRPr lang="en-US" sz="5400">
              <a:solidFill>
                <a:schemeClr val="bg1"/>
              </a:solidFill>
              <a:latin typeface="Open Sans"/>
              <a:ea typeface="Open Sans"/>
              <a:cs typeface="Open Sans"/>
            </a:endParaRPr>
          </a:p>
        </p:txBody>
      </p:sp>
      <p:sp>
        <p:nvSpPr>
          <p:cNvPr id="3" name="Subtitle 2">
            <a:extLst>
              <a:ext uri="{FF2B5EF4-FFF2-40B4-BE49-F238E27FC236}">
                <a16:creationId xmlns:a16="http://schemas.microsoft.com/office/drawing/2014/main" id="{260D5BAD-3526-63AE-E8C1-7D62E27E7785}"/>
              </a:ext>
            </a:extLst>
          </p:cNvPr>
          <p:cNvSpPr>
            <a:spLocks noGrp="1"/>
          </p:cNvSpPr>
          <p:nvPr>
            <p:ph type="subTitle" idx="1"/>
          </p:nvPr>
        </p:nvSpPr>
        <p:spPr>
          <a:xfrm>
            <a:off x="1527048" y="3424144"/>
            <a:ext cx="9144000" cy="1536192"/>
          </a:xfrm>
        </p:spPr>
        <p:txBody>
          <a:bodyPr vert="horz" lIns="91440" tIns="45720" rIns="91440" bIns="45720" rtlCol="0" anchor="t">
            <a:normAutofit/>
          </a:bodyPr>
          <a:lstStyle/>
          <a:p>
            <a:r>
              <a:rPr lang="en-US" sz="2800">
                <a:solidFill>
                  <a:schemeClr val="bg1"/>
                </a:solidFill>
              </a:rPr>
              <a:t>Charts, Graphs, Infographics</a:t>
            </a:r>
          </a:p>
        </p:txBody>
      </p:sp>
      <p:grpSp>
        <p:nvGrpSpPr>
          <p:cNvPr id="6" name="Group 5">
            <a:extLst>
              <a:ext uri="{FF2B5EF4-FFF2-40B4-BE49-F238E27FC236}">
                <a16:creationId xmlns:a16="http://schemas.microsoft.com/office/drawing/2014/main" id="{7A095942-5968-EA69-E614-2EF842C4C674}"/>
              </a:ext>
            </a:extLst>
          </p:cNvPr>
          <p:cNvGrpSpPr/>
          <p:nvPr/>
        </p:nvGrpSpPr>
        <p:grpSpPr>
          <a:xfrm>
            <a:off x="-20053" y="5275078"/>
            <a:ext cx="12236447" cy="1582922"/>
            <a:chOff x="0" y="5275078"/>
            <a:chExt cx="12236447" cy="1582922"/>
          </a:xfrm>
        </p:grpSpPr>
        <p:pic>
          <p:nvPicPr>
            <p:cNvPr id="7" name="Picture 6">
              <a:extLst>
                <a:ext uri="{FF2B5EF4-FFF2-40B4-BE49-F238E27FC236}">
                  <a16:creationId xmlns:a16="http://schemas.microsoft.com/office/drawing/2014/main" id="{971229E4-A40F-CFDA-40DA-49984A6CE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275078"/>
              <a:ext cx="12236447" cy="1582922"/>
            </a:xfrm>
            <a:prstGeom prst="rect">
              <a:avLst/>
            </a:prstGeom>
          </p:spPr>
        </p:pic>
        <p:pic>
          <p:nvPicPr>
            <p:cNvPr id="8" name="Picture 7">
              <a:extLst>
                <a:ext uri="{FF2B5EF4-FFF2-40B4-BE49-F238E27FC236}">
                  <a16:creationId xmlns:a16="http://schemas.microsoft.com/office/drawing/2014/main" id="{FB08E892-C69D-AC8A-2397-B0435F9F9439}"/>
                </a:ext>
              </a:extLst>
            </p:cNvPr>
            <p:cNvPicPr>
              <a:picLocks noChangeAspect="1"/>
            </p:cNvPicPr>
            <p:nvPr/>
          </p:nvPicPr>
          <p:blipFill>
            <a:blip r:embed="rId5"/>
            <a:srcRect/>
            <a:stretch/>
          </p:blipFill>
          <p:spPr>
            <a:xfrm>
              <a:off x="5136319" y="5867554"/>
              <a:ext cx="1919361" cy="748551"/>
            </a:xfrm>
            <a:prstGeom prst="rect">
              <a:avLst/>
            </a:prstGeom>
          </p:spPr>
        </p:pic>
      </p:grpSp>
    </p:spTree>
    <p:extLst>
      <p:ext uri="{BB962C8B-B14F-4D97-AF65-F5344CB8AC3E}">
        <p14:creationId xmlns:p14="http://schemas.microsoft.com/office/powerpoint/2010/main" val="163235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B93EF-5E06-DA50-C399-966EC078A449}"/>
            </a:ext>
          </a:extLst>
        </p:cNvPr>
        <p:cNvGrpSpPr/>
        <p:nvPr/>
      </p:nvGrpSpPr>
      <p:grpSpPr>
        <a:xfrm>
          <a:off x="0" y="0"/>
          <a:ext cx="0" cy="0"/>
          <a:chOff x="0" y="0"/>
          <a:chExt cx="0" cy="0"/>
        </a:xfrm>
      </p:grpSpPr>
      <p:pic>
        <p:nvPicPr>
          <p:cNvPr id="4" name="Picture 6" descr="A stream flowing through the woods&#10;&#10;Description automatically generated">
            <a:extLst>
              <a:ext uri="{FF2B5EF4-FFF2-40B4-BE49-F238E27FC236}">
                <a16:creationId xmlns:a16="http://schemas.microsoft.com/office/drawing/2014/main" id="{D9643EE8-D097-58E9-44B5-CFBA93421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9"/>
          <a:stretch/>
        </p:blipFill>
        <p:spPr bwMode="auto">
          <a:xfrm>
            <a:off x="20" y="9"/>
            <a:ext cx="12188930" cy="6857990"/>
          </a:xfrm>
          <a:prstGeom prst="rect">
            <a:avLst/>
          </a:prstGeom>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1D3693E-BD78-D2C5-DD1E-676BC2DCB722}"/>
              </a:ext>
            </a:extLst>
          </p:cNvPr>
          <p:cNvGrpSpPr/>
          <p:nvPr/>
        </p:nvGrpSpPr>
        <p:grpSpPr>
          <a:xfrm>
            <a:off x="-20053" y="5275078"/>
            <a:ext cx="12236447" cy="1582922"/>
            <a:chOff x="0" y="5275078"/>
            <a:chExt cx="12236447" cy="1582922"/>
          </a:xfrm>
        </p:grpSpPr>
        <p:pic>
          <p:nvPicPr>
            <p:cNvPr id="7" name="Picture 6">
              <a:extLst>
                <a:ext uri="{FF2B5EF4-FFF2-40B4-BE49-F238E27FC236}">
                  <a16:creationId xmlns:a16="http://schemas.microsoft.com/office/drawing/2014/main" id="{EE169E0C-6765-F079-72FD-A7F36708C6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275078"/>
              <a:ext cx="12236447" cy="1582922"/>
            </a:xfrm>
            <a:prstGeom prst="rect">
              <a:avLst/>
            </a:prstGeom>
          </p:spPr>
        </p:pic>
        <p:pic>
          <p:nvPicPr>
            <p:cNvPr id="8" name="Picture 7">
              <a:extLst>
                <a:ext uri="{FF2B5EF4-FFF2-40B4-BE49-F238E27FC236}">
                  <a16:creationId xmlns:a16="http://schemas.microsoft.com/office/drawing/2014/main" id="{A8538CBA-3FFC-0BCB-5A00-2C6797EA3AA1}"/>
                </a:ext>
              </a:extLst>
            </p:cNvPr>
            <p:cNvPicPr>
              <a:picLocks noChangeAspect="1"/>
            </p:cNvPicPr>
            <p:nvPr/>
          </p:nvPicPr>
          <p:blipFill>
            <a:blip r:embed="rId5"/>
            <a:srcRect/>
            <a:stretch/>
          </p:blipFill>
          <p:spPr>
            <a:xfrm>
              <a:off x="5136319" y="5867554"/>
              <a:ext cx="1919361" cy="748551"/>
            </a:xfrm>
            <a:prstGeom prst="rect">
              <a:avLst/>
            </a:prstGeom>
          </p:spPr>
        </p:pic>
      </p:grpSp>
      <p:sp>
        <p:nvSpPr>
          <p:cNvPr id="3" name="Title 1">
            <a:extLst>
              <a:ext uri="{FF2B5EF4-FFF2-40B4-BE49-F238E27FC236}">
                <a16:creationId xmlns:a16="http://schemas.microsoft.com/office/drawing/2014/main" id="{3602C689-8B32-CECA-C14F-48B25E59A76D}"/>
              </a:ext>
            </a:extLst>
          </p:cNvPr>
          <p:cNvSpPr txBox="1">
            <a:spLocks/>
          </p:cNvSpPr>
          <p:nvPr/>
        </p:nvSpPr>
        <p:spPr>
          <a:xfrm>
            <a:off x="1323173" y="215373"/>
            <a:ext cx="9545654" cy="902516"/>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chemeClr val="bg1"/>
                </a:solidFill>
                <a:latin typeface="Open Sans"/>
                <a:ea typeface="Open Sans"/>
                <a:cs typeface="Open Sans"/>
              </a:rPr>
              <a:t>Relevant Careers:</a:t>
            </a:r>
          </a:p>
        </p:txBody>
      </p:sp>
      <p:pic>
        <p:nvPicPr>
          <p:cNvPr id="10" name="Picture 9" descr="12 Essential Skills Required for Data Scientists | MDS@Rice">
            <a:extLst>
              <a:ext uri="{FF2B5EF4-FFF2-40B4-BE49-F238E27FC236}">
                <a16:creationId xmlns:a16="http://schemas.microsoft.com/office/drawing/2014/main" id="{EDF6FA33-FB3F-CFD5-2373-C4C9E7604C3C}"/>
              </a:ext>
            </a:extLst>
          </p:cNvPr>
          <p:cNvPicPr>
            <a:picLocks noChangeAspect="1"/>
          </p:cNvPicPr>
          <p:nvPr/>
        </p:nvPicPr>
        <p:blipFill>
          <a:blip r:embed="rId6"/>
          <a:srcRect l="-42" t="583" r="193" b="-357"/>
          <a:stretch>
            <a:fillRect/>
          </a:stretch>
        </p:blipFill>
        <p:spPr>
          <a:xfrm>
            <a:off x="6696255" y="1129430"/>
            <a:ext cx="5240562" cy="4153454"/>
          </a:xfrm>
          <a:prstGeom prst="rect">
            <a:avLst/>
          </a:prstGeom>
          <a:ln>
            <a:solidFill>
              <a:schemeClr val="tx2">
                <a:lumMod val="50000"/>
                <a:lumOff val="50000"/>
              </a:schemeClr>
            </a:solidFill>
          </a:ln>
        </p:spPr>
      </p:pic>
      <p:sp>
        <p:nvSpPr>
          <p:cNvPr id="5" name="Rounded Rectangle 11">
            <a:extLst>
              <a:ext uri="{FF2B5EF4-FFF2-40B4-BE49-F238E27FC236}">
                <a16:creationId xmlns:a16="http://schemas.microsoft.com/office/drawing/2014/main" id="{DFAC908D-FE4F-0FC3-F856-870244465A52}"/>
              </a:ext>
            </a:extLst>
          </p:cNvPr>
          <p:cNvSpPr>
            <a:spLocks noChangeArrowheads="1"/>
          </p:cNvSpPr>
          <p:nvPr/>
        </p:nvSpPr>
        <p:spPr bwMode="auto">
          <a:xfrm>
            <a:off x="371222" y="1917714"/>
            <a:ext cx="6087770" cy="2585473"/>
          </a:xfrm>
          <a:prstGeom prst="roundRect">
            <a:avLst>
              <a:gd name="adj" fmla="val 16667"/>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anchor="t"/>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285750" indent="-285750">
              <a:buFont typeface="Arial,Sans-Serif"/>
              <a:buChar char="•"/>
              <a:defRPr/>
            </a:pPr>
            <a:r>
              <a:rPr lang="en-US" sz="2800" b="1">
                <a:solidFill>
                  <a:schemeClr val="tx2">
                    <a:lumMod val="90000"/>
                    <a:lumOff val="10000"/>
                  </a:schemeClr>
                </a:solidFill>
                <a:latin typeface="Aptos"/>
                <a:ea typeface="MS PGothic"/>
              </a:rPr>
              <a:t>Data Scientist</a:t>
            </a:r>
            <a:endParaRPr lang="en-US" sz="2800">
              <a:solidFill>
                <a:schemeClr val="tx2">
                  <a:lumMod val="90000"/>
                  <a:lumOff val="10000"/>
                </a:schemeClr>
              </a:solidFill>
              <a:latin typeface="Aptos"/>
              <a:ea typeface="MS PGothic"/>
            </a:endParaRPr>
          </a:p>
          <a:p>
            <a:pPr marL="285750" indent="-285750">
              <a:buFont typeface="Arial,Sans-Serif"/>
              <a:buChar char="•"/>
              <a:defRPr/>
            </a:pPr>
            <a:r>
              <a:rPr lang="en-US" sz="2800" b="1">
                <a:solidFill>
                  <a:schemeClr val="tx2">
                    <a:lumMod val="90000"/>
                    <a:lumOff val="10000"/>
                  </a:schemeClr>
                </a:solidFill>
                <a:latin typeface="Aptos"/>
                <a:ea typeface="MS PGothic"/>
              </a:rPr>
              <a:t>Data Analyst</a:t>
            </a:r>
            <a:endParaRPr lang="en-US" sz="2800" b="0" i="0" u="none" strike="noStrike" kern="1200" cap="none" spc="0" normalizeH="0" baseline="0" noProof="0">
              <a:ln>
                <a:noFill/>
              </a:ln>
              <a:solidFill>
                <a:schemeClr val="tx2">
                  <a:lumMod val="90000"/>
                  <a:lumOff val="10000"/>
                </a:schemeClr>
              </a:solidFill>
              <a:effectLst/>
              <a:uLnTx/>
              <a:uFillTx/>
              <a:latin typeface="Aptos"/>
              <a:ea typeface="MS PGothic"/>
            </a:endParaRPr>
          </a:p>
          <a:p>
            <a:pPr marL="285750" indent="-285750">
              <a:buFont typeface="Arial,Sans-Serif"/>
              <a:buChar char="•"/>
              <a:defRPr/>
            </a:pPr>
            <a:r>
              <a:rPr lang="en-US" sz="2800" b="1">
                <a:solidFill>
                  <a:schemeClr val="tx2">
                    <a:lumMod val="90000"/>
                    <a:lumOff val="10000"/>
                  </a:schemeClr>
                </a:solidFill>
                <a:latin typeface="Aptos"/>
                <a:ea typeface="MS PGothic"/>
              </a:rPr>
              <a:t>Data Visualization Engineer</a:t>
            </a:r>
            <a:endParaRPr lang="en-US" sz="2800" b="0" i="0" u="none" strike="noStrike" kern="1200" cap="none" spc="0" normalizeH="0" baseline="0" noProof="0">
              <a:ln>
                <a:noFill/>
              </a:ln>
              <a:solidFill>
                <a:schemeClr val="tx2">
                  <a:lumMod val="90000"/>
                  <a:lumOff val="10000"/>
                </a:schemeClr>
              </a:solidFill>
              <a:effectLst/>
              <a:uLnTx/>
              <a:uFillTx/>
              <a:latin typeface="Aptos"/>
              <a:ea typeface="MS PGothic"/>
            </a:endParaRPr>
          </a:p>
          <a:p>
            <a:pPr marL="285750" indent="-285750">
              <a:buFont typeface="Arial,Sans-Serif"/>
              <a:buChar char="•"/>
              <a:defRPr/>
            </a:pPr>
            <a:r>
              <a:rPr lang="en-US" sz="2800" b="1">
                <a:solidFill>
                  <a:schemeClr val="tx2">
                    <a:lumMod val="90000"/>
                    <a:lumOff val="10000"/>
                  </a:schemeClr>
                </a:solidFill>
                <a:latin typeface="Aptos"/>
                <a:ea typeface="MS PGothic"/>
              </a:rPr>
              <a:t>Analytics Manager</a:t>
            </a:r>
            <a:endParaRPr lang="en-US" sz="2800" b="0" i="0" u="none" strike="noStrike" kern="1200" cap="none" spc="0" normalizeH="0" baseline="0" noProof="0">
              <a:ln>
                <a:noFill/>
              </a:ln>
              <a:solidFill>
                <a:schemeClr val="tx2">
                  <a:lumMod val="90000"/>
                  <a:lumOff val="10000"/>
                </a:schemeClr>
              </a:solidFill>
              <a:effectLst/>
              <a:uLnTx/>
              <a:uFillTx/>
              <a:latin typeface="Aptos"/>
              <a:ea typeface="MS PGothic"/>
            </a:endParaRPr>
          </a:p>
          <a:p>
            <a:pPr marL="285750" indent="-285750">
              <a:buFont typeface="Arial,Sans-Serif"/>
              <a:buChar char="•"/>
              <a:defRPr/>
            </a:pPr>
            <a:r>
              <a:rPr lang="en-US" sz="2800" b="1">
                <a:solidFill>
                  <a:schemeClr val="tx2">
                    <a:lumMod val="90000"/>
                    <a:lumOff val="10000"/>
                  </a:schemeClr>
                </a:solidFill>
                <a:latin typeface="Aptos"/>
                <a:ea typeface="MS PGothic"/>
              </a:rPr>
              <a:t>Business Intelligence Analyst</a:t>
            </a:r>
            <a:endParaRPr lang="en-US">
              <a:solidFill>
                <a:schemeClr val="tx2">
                  <a:lumMod val="90000"/>
                  <a:lumOff val="10000"/>
                </a:schemeClr>
              </a:solidFill>
              <a:ea typeface="MS PGothic"/>
              <a:cs typeface="+mn-cs"/>
            </a:endParaRPr>
          </a:p>
          <a:p>
            <a:pPr marL="222250" marR="0" lvl="0" indent="-222250" algn="ctr" defTabSz="914400" rtl="0" eaLnBrk="1" fontAlgn="base" latinLnBrk="0" hangingPunct="1">
              <a:lnSpc>
                <a:spcPct val="100000"/>
              </a:lnSpc>
              <a:spcBef>
                <a:spcPct val="0"/>
              </a:spcBef>
              <a:spcAft>
                <a:spcPts val="1800"/>
              </a:spcAft>
              <a:buClrTx/>
              <a:buSzTx/>
              <a:buFontTx/>
              <a:buNone/>
              <a:tabLst/>
              <a:defRPr/>
            </a:pPr>
            <a:endParaRPr kumimoji="0" lang="en-US" altLang="en-US" sz="3200" b="0" i="0" u="none" strike="noStrike" kern="1200" cap="none" spc="0" normalizeH="0" baseline="0" noProof="0">
              <a:ln>
                <a:noFill/>
              </a:ln>
              <a:solidFill>
                <a:prstClr val="white"/>
              </a:solidFill>
              <a:effectLst/>
              <a:uLnTx/>
              <a:uFillTx/>
              <a:latin typeface="Rockwell"/>
              <a:ea typeface="MS PGothic" pitchFamily="34" charset="-128"/>
              <a:cs typeface="+mn-cs"/>
            </a:endParaRPr>
          </a:p>
        </p:txBody>
      </p:sp>
    </p:spTree>
    <p:extLst>
      <p:ext uri="{BB962C8B-B14F-4D97-AF65-F5344CB8AC3E}">
        <p14:creationId xmlns:p14="http://schemas.microsoft.com/office/powerpoint/2010/main" val="81529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 stream flowing through the woods&#10;&#10;Description automatically generated">
            <a:extLst>
              <a:ext uri="{FF2B5EF4-FFF2-40B4-BE49-F238E27FC236}">
                <a16:creationId xmlns:a16="http://schemas.microsoft.com/office/drawing/2014/main" id="{72D1DB49-EEAB-334B-E13D-CD365968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9"/>
          <a:stretch/>
        </p:blipFill>
        <p:spPr bwMode="auto">
          <a:xfrm>
            <a:off x="20" y="10"/>
            <a:ext cx="12188930" cy="6857990"/>
          </a:xfrm>
          <a:prstGeom prst="rect">
            <a:avLst/>
          </a:prstGeom>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27C5D0F9-3BB3-C67E-095A-9FF91464650C}"/>
              </a:ext>
            </a:extLst>
          </p:cNvPr>
          <p:cNvGrpSpPr/>
          <p:nvPr/>
        </p:nvGrpSpPr>
        <p:grpSpPr>
          <a:xfrm>
            <a:off x="-20053" y="5275078"/>
            <a:ext cx="12236447" cy="1582922"/>
            <a:chOff x="0" y="5275078"/>
            <a:chExt cx="12236447" cy="1582922"/>
          </a:xfrm>
        </p:grpSpPr>
        <p:pic>
          <p:nvPicPr>
            <p:cNvPr id="7" name="Picture 6">
              <a:extLst>
                <a:ext uri="{FF2B5EF4-FFF2-40B4-BE49-F238E27FC236}">
                  <a16:creationId xmlns:a16="http://schemas.microsoft.com/office/drawing/2014/main" id="{E2A5E74A-0648-70FE-5840-3945B4941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275078"/>
              <a:ext cx="12236447" cy="1582922"/>
            </a:xfrm>
            <a:prstGeom prst="rect">
              <a:avLst/>
            </a:prstGeom>
          </p:spPr>
        </p:pic>
        <p:pic>
          <p:nvPicPr>
            <p:cNvPr id="8" name="Picture 7">
              <a:extLst>
                <a:ext uri="{FF2B5EF4-FFF2-40B4-BE49-F238E27FC236}">
                  <a16:creationId xmlns:a16="http://schemas.microsoft.com/office/drawing/2014/main" id="{4ABA833A-75EB-F682-632B-1E5F224322D5}"/>
                </a:ext>
              </a:extLst>
            </p:cNvPr>
            <p:cNvPicPr>
              <a:picLocks noChangeAspect="1"/>
            </p:cNvPicPr>
            <p:nvPr/>
          </p:nvPicPr>
          <p:blipFill>
            <a:blip r:embed="rId5"/>
            <a:srcRect/>
            <a:stretch/>
          </p:blipFill>
          <p:spPr>
            <a:xfrm>
              <a:off x="5136319" y="5867554"/>
              <a:ext cx="1919361" cy="748551"/>
            </a:xfrm>
            <a:prstGeom prst="rect">
              <a:avLst/>
            </a:prstGeom>
          </p:spPr>
        </p:pic>
      </p:grpSp>
      <p:sp>
        <p:nvSpPr>
          <p:cNvPr id="3" name="Title 1">
            <a:extLst>
              <a:ext uri="{FF2B5EF4-FFF2-40B4-BE49-F238E27FC236}">
                <a16:creationId xmlns:a16="http://schemas.microsoft.com/office/drawing/2014/main" id="{AF64A1BF-1D9E-1666-A21C-CDE154E15E32}"/>
              </a:ext>
            </a:extLst>
          </p:cNvPr>
          <p:cNvSpPr txBox="1">
            <a:spLocks/>
          </p:cNvSpPr>
          <p:nvPr/>
        </p:nvSpPr>
        <p:spPr>
          <a:xfrm>
            <a:off x="1323173" y="2527204"/>
            <a:ext cx="9545654" cy="902516"/>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chemeClr val="bg1"/>
                </a:solidFill>
                <a:latin typeface="Open Sans"/>
                <a:ea typeface="Open Sans"/>
                <a:cs typeface="Open Sans"/>
              </a:rPr>
              <a:t>Conclusions</a:t>
            </a:r>
          </a:p>
        </p:txBody>
      </p:sp>
    </p:spTree>
    <p:extLst>
      <p:ext uri="{BB962C8B-B14F-4D97-AF65-F5344CB8AC3E}">
        <p14:creationId xmlns:p14="http://schemas.microsoft.com/office/powerpoint/2010/main" val="49919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DC2949-FBF3-1685-AAEE-9ACDFDB40521}"/>
              </a:ext>
            </a:extLst>
          </p:cNvPr>
          <p:cNvSpPr txBox="1">
            <a:spLocks/>
          </p:cNvSpPr>
          <p:nvPr/>
        </p:nvSpPr>
        <p:spPr>
          <a:xfrm>
            <a:off x="838200" y="389085"/>
            <a:ext cx="105156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a:solidFill>
                  <a:srgbClr val="205D96"/>
                </a:solidFill>
                <a:latin typeface="Open Sans"/>
                <a:ea typeface="MS Gothic"/>
                <a:cs typeface="Open Sans"/>
              </a:rPr>
              <a:t>What is Data?</a:t>
            </a:r>
            <a:endParaRPr lang="en-US"/>
          </a:p>
        </p:txBody>
      </p:sp>
      <p:sp>
        <p:nvSpPr>
          <p:cNvPr id="7" name="Content Placeholder 2">
            <a:extLst>
              <a:ext uri="{FF2B5EF4-FFF2-40B4-BE49-F238E27FC236}">
                <a16:creationId xmlns:a16="http://schemas.microsoft.com/office/drawing/2014/main" id="{DFCB7266-EDBA-6ABE-9418-9580B2E50BA2}"/>
              </a:ext>
            </a:extLst>
          </p:cNvPr>
          <p:cNvSpPr txBox="1">
            <a:spLocks/>
          </p:cNvSpPr>
          <p:nvPr/>
        </p:nvSpPr>
        <p:spPr>
          <a:xfrm>
            <a:off x="4832927" y="2083643"/>
            <a:ext cx="10515600" cy="36220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000000"/>
                </a:solidFill>
                <a:latin typeface="Aptos"/>
                <a:ea typeface="Calibri"/>
                <a:cs typeface="Calibri"/>
              </a:rPr>
              <a:t>A collection of values or indicators that </a:t>
            </a:r>
            <a:endParaRPr lang="en-US">
              <a:solidFill>
                <a:srgbClr val="000000"/>
              </a:solidFill>
              <a:latin typeface="Aptos"/>
              <a:ea typeface="Calibri"/>
              <a:cs typeface="Calibri"/>
            </a:endParaRPr>
          </a:p>
          <a:p>
            <a:pPr marL="0" indent="0">
              <a:buNone/>
            </a:pPr>
            <a:r>
              <a:rPr lang="en-US" sz="3200">
                <a:solidFill>
                  <a:srgbClr val="000000"/>
                </a:solidFill>
                <a:latin typeface="Aptos"/>
                <a:ea typeface="Calibri"/>
                <a:cs typeface="Calibri"/>
              </a:rPr>
              <a:t>convey information, such as...</a:t>
            </a:r>
            <a:endParaRPr lang="en-US"/>
          </a:p>
          <a:p>
            <a:pPr lvl="1"/>
            <a:r>
              <a:rPr lang="en-US" sz="2800">
                <a:solidFill>
                  <a:srgbClr val="000000"/>
                </a:solidFill>
                <a:latin typeface="Aptos"/>
                <a:ea typeface="Calibri"/>
                <a:cs typeface="Calibri"/>
              </a:rPr>
              <a:t>Quantity</a:t>
            </a:r>
          </a:p>
          <a:p>
            <a:pPr lvl="1"/>
            <a:r>
              <a:rPr lang="en-US" sz="2800">
                <a:solidFill>
                  <a:srgbClr val="000000"/>
                </a:solidFill>
                <a:latin typeface="Aptos"/>
                <a:ea typeface="Calibri"/>
                <a:cs typeface="Calibri"/>
              </a:rPr>
              <a:t>Quality</a:t>
            </a:r>
          </a:p>
          <a:p>
            <a:pPr lvl="1"/>
            <a:r>
              <a:rPr lang="en-US" sz="2800">
                <a:solidFill>
                  <a:srgbClr val="000000"/>
                </a:solidFill>
                <a:latin typeface="Aptos"/>
                <a:ea typeface="Calibri"/>
                <a:cs typeface="Calibri"/>
              </a:rPr>
              <a:t>Facts</a:t>
            </a:r>
          </a:p>
          <a:p>
            <a:pPr lvl="1"/>
            <a:r>
              <a:rPr lang="en-US" sz="2800">
                <a:solidFill>
                  <a:srgbClr val="000000"/>
                </a:solidFill>
                <a:latin typeface="Aptos"/>
                <a:ea typeface="Calibri"/>
                <a:cs typeface="Calibri"/>
              </a:rPr>
              <a:t>Statistics</a:t>
            </a:r>
          </a:p>
        </p:txBody>
      </p:sp>
      <p:pic>
        <p:nvPicPr>
          <p:cNvPr id="2" name="Picture 1" descr="Magnifying glass showing decling performance">
            <a:extLst>
              <a:ext uri="{FF2B5EF4-FFF2-40B4-BE49-F238E27FC236}">
                <a16:creationId xmlns:a16="http://schemas.microsoft.com/office/drawing/2014/main" id="{E0B13924-9DD8-1C0C-5D06-6E1036823397}"/>
              </a:ext>
            </a:extLst>
          </p:cNvPr>
          <p:cNvPicPr>
            <a:picLocks noChangeAspect="1"/>
          </p:cNvPicPr>
          <p:nvPr/>
        </p:nvPicPr>
        <p:blipFill>
          <a:blip r:embed="rId2"/>
          <a:stretch>
            <a:fillRect/>
          </a:stretch>
        </p:blipFill>
        <p:spPr>
          <a:xfrm>
            <a:off x="-2742" y="0"/>
            <a:ext cx="4681395" cy="6858000"/>
          </a:xfrm>
          <a:prstGeom prst="rect">
            <a:avLst/>
          </a:prstGeom>
        </p:spPr>
      </p:pic>
    </p:spTree>
    <p:extLst>
      <p:ext uri="{BB962C8B-B14F-4D97-AF65-F5344CB8AC3E}">
        <p14:creationId xmlns:p14="http://schemas.microsoft.com/office/powerpoint/2010/main" val="373715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0CD9E-CBEC-6FE4-6F4D-F8BE4A84F2B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02A698F-E020-C1C9-8EBD-EA2D1FAA3F9C}"/>
              </a:ext>
            </a:extLst>
          </p:cNvPr>
          <p:cNvSpPr txBox="1">
            <a:spLocks/>
          </p:cNvSpPr>
          <p:nvPr/>
        </p:nvSpPr>
        <p:spPr>
          <a:xfrm>
            <a:off x="-102074" y="2613753"/>
            <a:ext cx="4689575" cy="174008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altLang="en-US" sz="4000" b="1">
                <a:solidFill>
                  <a:srgbClr val="205D96"/>
                </a:solidFill>
                <a:latin typeface="Open Sans"/>
                <a:ea typeface="MS Gothic"/>
                <a:cs typeface="Open Sans"/>
              </a:rPr>
              <a:t>What Does</a:t>
            </a:r>
            <a:endParaRPr lang="en-US" sz="4000">
              <a:solidFill>
                <a:srgbClr val="000000"/>
              </a:solidFill>
              <a:latin typeface="Open Sans"/>
              <a:ea typeface="Open Sans"/>
              <a:cs typeface="Open Sans"/>
            </a:endParaRPr>
          </a:p>
          <a:p>
            <a:pPr algn="ctr">
              <a:lnSpc>
                <a:spcPct val="120000"/>
              </a:lnSpc>
            </a:pPr>
            <a:r>
              <a:rPr lang="en-US" altLang="en-US" sz="4000" b="1">
                <a:solidFill>
                  <a:srgbClr val="205D96"/>
                </a:solidFill>
                <a:latin typeface="Open Sans"/>
                <a:ea typeface="MS Gothic"/>
                <a:cs typeface="Open Sans"/>
              </a:rPr>
              <a:t>Data Look Like?</a:t>
            </a:r>
            <a:endParaRPr lang="en-US" sz="4000">
              <a:latin typeface="Open Sans"/>
              <a:ea typeface="Open Sans"/>
              <a:cs typeface="Open Sans"/>
            </a:endParaRPr>
          </a:p>
        </p:txBody>
      </p:sp>
      <p:pic>
        <p:nvPicPr>
          <p:cNvPr id="3" name="Picture 2" descr="A screenshot of a spreadsheet&#10;&#10;AI-generated content may be incorrect.">
            <a:extLst>
              <a:ext uri="{FF2B5EF4-FFF2-40B4-BE49-F238E27FC236}">
                <a16:creationId xmlns:a16="http://schemas.microsoft.com/office/drawing/2014/main" id="{9E3C12E9-2C40-1D68-5C92-EEA96D9B974F}"/>
              </a:ext>
            </a:extLst>
          </p:cNvPr>
          <p:cNvPicPr>
            <a:picLocks noChangeAspect="1"/>
          </p:cNvPicPr>
          <p:nvPr/>
        </p:nvPicPr>
        <p:blipFill>
          <a:blip r:embed="rId2"/>
          <a:srcRect r="38659" b="-1541"/>
          <a:stretch>
            <a:fillRect/>
          </a:stretch>
        </p:blipFill>
        <p:spPr>
          <a:xfrm>
            <a:off x="4449536" y="101600"/>
            <a:ext cx="7478671" cy="6757324"/>
          </a:xfrm>
          <a:prstGeom prst="rect">
            <a:avLst/>
          </a:prstGeom>
        </p:spPr>
      </p:pic>
    </p:spTree>
    <p:extLst>
      <p:ext uri="{BB962C8B-B14F-4D97-AF65-F5344CB8AC3E}">
        <p14:creationId xmlns:p14="http://schemas.microsoft.com/office/powerpoint/2010/main" val="345255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6491288" y="723900"/>
            <a:ext cx="184150" cy="946150"/>
          </a:xfrm>
          <a:prstGeom prst="rect">
            <a:avLst/>
          </a:prstGeom>
          <a:noFill/>
          <a:ln w="9525">
            <a:noFill/>
            <a:miter lim="800000"/>
            <a:headEnd/>
            <a:tailEnd/>
          </a:ln>
          <a:effectLst/>
        </p:spPr>
        <p:txBody>
          <a:bodyPr wrap="none">
            <a:spAutoFit/>
          </a:bodyPr>
          <a:lstStyle/>
          <a:p>
            <a:pPr algn="ctr">
              <a:defRPr/>
            </a:pPr>
            <a:endParaRPr lang="en-US" sz="2800">
              <a:solidFill>
                <a:schemeClr val="accent2"/>
              </a:solidFill>
              <a:effectLst>
                <a:outerShdw blurRad="38100" dist="38100" dir="2700000" algn="tl">
                  <a:srgbClr val="C0C0C0"/>
                </a:outerShdw>
              </a:effectLst>
              <a:latin typeface="Trebuchet MS" pitchFamily="34" charset="0"/>
            </a:endParaRPr>
          </a:p>
          <a:p>
            <a:pPr algn="ctr">
              <a:defRPr/>
            </a:pPr>
            <a:endParaRPr lang="en-US" sz="2800">
              <a:solidFill>
                <a:schemeClr val="accent2"/>
              </a:solidFill>
              <a:effectLst>
                <a:outerShdw blurRad="38100" dist="38100" dir="2700000" algn="tl">
                  <a:srgbClr val="C0C0C0"/>
                </a:outerShdw>
              </a:effectLst>
              <a:latin typeface="Trebuchet MS" pitchFamily="34" charset="0"/>
            </a:endParaRPr>
          </a:p>
        </p:txBody>
      </p:sp>
      <p:grpSp>
        <p:nvGrpSpPr>
          <p:cNvPr id="22" name="Group 21">
            <a:extLst>
              <a:ext uri="{FF2B5EF4-FFF2-40B4-BE49-F238E27FC236}">
                <a16:creationId xmlns:a16="http://schemas.microsoft.com/office/drawing/2014/main" id="{8D31E18F-5465-42F8-8527-E71E7CF6E31B}"/>
              </a:ext>
            </a:extLst>
          </p:cNvPr>
          <p:cNvGrpSpPr/>
          <p:nvPr/>
        </p:nvGrpSpPr>
        <p:grpSpPr>
          <a:xfrm>
            <a:off x="-20053" y="5275078"/>
            <a:ext cx="12236447" cy="1582922"/>
            <a:chOff x="0" y="5275078"/>
            <a:chExt cx="12236447" cy="1582922"/>
          </a:xfrm>
        </p:grpSpPr>
        <p:pic>
          <p:nvPicPr>
            <p:cNvPr id="23" name="Picture 22">
              <a:extLst>
                <a:ext uri="{FF2B5EF4-FFF2-40B4-BE49-F238E27FC236}">
                  <a16:creationId xmlns:a16="http://schemas.microsoft.com/office/drawing/2014/main" id="{9DF1F5E5-D2E0-4734-8F5E-FE9E2310DC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75078"/>
              <a:ext cx="12236447" cy="1582922"/>
            </a:xfrm>
            <a:prstGeom prst="rect">
              <a:avLst/>
            </a:prstGeom>
          </p:spPr>
        </p:pic>
        <p:pic>
          <p:nvPicPr>
            <p:cNvPr id="24" name="Picture 23">
              <a:extLst>
                <a:ext uri="{FF2B5EF4-FFF2-40B4-BE49-F238E27FC236}">
                  <a16:creationId xmlns:a16="http://schemas.microsoft.com/office/drawing/2014/main" id="{CEDED2A5-4A3F-4713-BE46-2C1F83491617}"/>
                </a:ext>
              </a:extLst>
            </p:cNvPr>
            <p:cNvPicPr>
              <a:picLocks noChangeAspect="1"/>
            </p:cNvPicPr>
            <p:nvPr/>
          </p:nvPicPr>
          <p:blipFill>
            <a:blip r:embed="rId4"/>
            <a:srcRect/>
            <a:stretch/>
          </p:blipFill>
          <p:spPr>
            <a:xfrm>
              <a:off x="5136319" y="5867554"/>
              <a:ext cx="1919361" cy="748551"/>
            </a:xfrm>
            <a:prstGeom prst="rect">
              <a:avLst/>
            </a:prstGeom>
          </p:spPr>
        </p:pic>
      </p:grpSp>
      <p:pic>
        <p:nvPicPr>
          <p:cNvPr id="12" name="Picture 11" descr="A diagram of a graph&#10;&#10;Description automatically generated">
            <a:extLst>
              <a:ext uri="{FF2B5EF4-FFF2-40B4-BE49-F238E27FC236}">
                <a16:creationId xmlns:a16="http://schemas.microsoft.com/office/drawing/2014/main" id="{D3CC6D40-DF05-2531-F03F-BAA9F7DC2E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751" y="3488368"/>
            <a:ext cx="5725160" cy="3122507"/>
          </a:xfrm>
          <a:prstGeom prst="rect">
            <a:avLst/>
          </a:prstGeom>
        </p:spPr>
      </p:pic>
      <p:pic>
        <p:nvPicPr>
          <p:cNvPr id="14" name="Picture 13" descr="A graph on a screen&#10;&#10;Description automatically generated">
            <a:extLst>
              <a:ext uri="{FF2B5EF4-FFF2-40B4-BE49-F238E27FC236}">
                <a16:creationId xmlns:a16="http://schemas.microsoft.com/office/drawing/2014/main" id="{189E899C-BD2D-5F7A-38BD-DFA333E540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59" y="918700"/>
            <a:ext cx="5094009" cy="2731245"/>
          </a:xfrm>
          <a:prstGeom prst="rect">
            <a:avLst/>
          </a:prstGeom>
        </p:spPr>
      </p:pic>
      <p:pic>
        <p:nvPicPr>
          <p:cNvPr id="2" name="Picture 1" descr="2017 Global Temperature Review | Climate Central">
            <a:extLst>
              <a:ext uri="{FF2B5EF4-FFF2-40B4-BE49-F238E27FC236}">
                <a16:creationId xmlns:a16="http://schemas.microsoft.com/office/drawing/2014/main" id="{304E3705-6538-4518-F38B-BDF7D8CB62E9}"/>
              </a:ext>
            </a:extLst>
          </p:cNvPr>
          <p:cNvPicPr>
            <a:picLocks noChangeAspect="1"/>
          </p:cNvPicPr>
          <p:nvPr/>
        </p:nvPicPr>
        <p:blipFill>
          <a:blip r:embed="rId7"/>
          <a:stretch>
            <a:fillRect/>
          </a:stretch>
        </p:blipFill>
        <p:spPr>
          <a:xfrm>
            <a:off x="6588604" y="922352"/>
            <a:ext cx="5096678" cy="2726012"/>
          </a:xfrm>
          <a:prstGeom prst="rect">
            <a:avLst/>
          </a:prstGeom>
        </p:spPr>
      </p:pic>
      <p:sp>
        <p:nvSpPr>
          <p:cNvPr id="3" name="TextBox 2">
            <a:extLst>
              <a:ext uri="{FF2B5EF4-FFF2-40B4-BE49-F238E27FC236}">
                <a16:creationId xmlns:a16="http://schemas.microsoft.com/office/drawing/2014/main" id="{00E33C46-4AAD-6C7F-43CB-EEB65F4F5884}"/>
              </a:ext>
            </a:extLst>
          </p:cNvPr>
          <p:cNvSpPr txBox="1"/>
          <p:nvPr/>
        </p:nvSpPr>
        <p:spPr>
          <a:xfrm>
            <a:off x="1670331" y="3365514"/>
            <a:ext cx="274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C00000"/>
                </a:solidFill>
                <a:highlight>
                  <a:srgbClr val="C0C0C0"/>
                </a:highlight>
              </a:rPr>
              <a:t> Line Graph </a:t>
            </a:r>
            <a:endParaRPr lang="en-US" sz="3200">
              <a:solidFill>
                <a:srgbClr val="000000"/>
              </a:solidFill>
              <a:highlight>
                <a:srgbClr val="C0C0C0"/>
              </a:highlight>
            </a:endParaRPr>
          </a:p>
        </p:txBody>
      </p:sp>
      <p:sp>
        <p:nvSpPr>
          <p:cNvPr id="4" name="TextBox 3">
            <a:extLst>
              <a:ext uri="{FF2B5EF4-FFF2-40B4-BE49-F238E27FC236}">
                <a16:creationId xmlns:a16="http://schemas.microsoft.com/office/drawing/2014/main" id="{5C8AFDF4-3BEA-15E8-849F-8F3E6A5F9B80}"/>
              </a:ext>
            </a:extLst>
          </p:cNvPr>
          <p:cNvSpPr txBox="1"/>
          <p:nvPr/>
        </p:nvSpPr>
        <p:spPr>
          <a:xfrm>
            <a:off x="7753503" y="3421959"/>
            <a:ext cx="274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C00000"/>
                </a:solidFill>
                <a:highlight>
                  <a:srgbClr val="C0C0C0"/>
                </a:highlight>
              </a:rPr>
              <a:t>  Bar Graph </a:t>
            </a:r>
            <a:endParaRPr lang="en-US" sz="3200">
              <a:solidFill>
                <a:srgbClr val="000000"/>
              </a:solidFill>
              <a:highlight>
                <a:srgbClr val="C0C0C0"/>
              </a:highlight>
            </a:endParaRPr>
          </a:p>
        </p:txBody>
      </p:sp>
      <p:sp>
        <p:nvSpPr>
          <p:cNvPr id="5" name="TextBox 4">
            <a:extLst>
              <a:ext uri="{FF2B5EF4-FFF2-40B4-BE49-F238E27FC236}">
                <a16:creationId xmlns:a16="http://schemas.microsoft.com/office/drawing/2014/main" id="{D4152F84-4770-8FE9-0A18-A28C6755174C}"/>
              </a:ext>
            </a:extLst>
          </p:cNvPr>
          <p:cNvSpPr txBox="1"/>
          <p:nvPr/>
        </p:nvSpPr>
        <p:spPr>
          <a:xfrm>
            <a:off x="4886382" y="6318584"/>
            <a:ext cx="274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C00000"/>
                </a:solidFill>
                <a:highlight>
                  <a:srgbClr val="C0C0C0"/>
                </a:highlight>
              </a:rPr>
              <a:t> Pie Chart</a:t>
            </a:r>
            <a:endParaRPr lang="en-US" sz="3200">
              <a:solidFill>
                <a:srgbClr val="000000"/>
              </a:solidFill>
              <a:highlight>
                <a:srgbClr val="C0C0C0"/>
              </a:highlight>
            </a:endParaRPr>
          </a:p>
        </p:txBody>
      </p:sp>
      <p:sp>
        <p:nvSpPr>
          <p:cNvPr id="7" name="Title 1">
            <a:extLst>
              <a:ext uri="{FF2B5EF4-FFF2-40B4-BE49-F238E27FC236}">
                <a16:creationId xmlns:a16="http://schemas.microsoft.com/office/drawing/2014/main" id="{9C4017F3-7614-90D8-25A7-15E4DA40556F}"/>
              </a:ext>
            </a:extLst>
          </p:cNvPr>
          <p:cNvSpPr txBox="1">
            <a:spLocks/>
          </p:cNvSpPr>
          <p:nvPr/>
        </p:nvSpPr>
        <p:spPr>
          <a:xfrm>
            <a:off x="838200" y="262085"/>
            <a:ext cx="105156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a:solidFill>
                  <a:srgbClr val="205D96"/>
                </a:solidFill>
                <a:latin typeface="Open Sans"/>
                <a:ea typeface="MS Gothic"/>
                <a:cs typeface="Open Sans"/>
              </a:rPr>
              <a:t>Sample Graphs</a:t>
            </a:r>
            <a:endParaRPr lang="en-US">
              <a:solidFill>
                <a:srgbClr val="205D96"/>
              </a:solidFill>
            </a:endParaRPr>
          </a:p>
        </p:txBody>
      </p:sp>
    </p:spTree>
    <p:extLst>
      <p:ext uri="{BB962C8B-B14F-4D97-AF65-F5344CB8AC3E}">
        <p14:creationId xmlns:p14="http://schemas.microsoft.com/office/powerpoint/2010/main" val="3789210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ectangle 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D504B56-1701-49D5-E0C1-BAEFEC1740B0}"/>
              </a:ext>
            </a:extLst>
          </p:cNvPr>
          <p:cNvSpPr txBox="1">
            <a:spLocks/>
          </p:cNvSpPr>
          <p:nvPr/>
        </p:nvSpPr>
        <p:spPr>
          <a:xfrm>
            <a:off x="1142639" y="561203"/>
            <a:ext cx="9932691" cy="11659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a:solidFill>
                  <a:srgbClr val="FFFFFF"/>
                </a:solidFill>
                <a:latin typeface="Open Sans"/>
                <a:ea typeface="Open Sans"/>
                <a:cs typeface="Open Sans"/>
              </a:rPr>
              <a:t>Line Graph</a:t>
            </a:r>
          </a:p>
        </p:txBody>
      </p:sp>
      <p:sp>
        <p:nvSpPr>
          <p:cNvPr id="20" name="Rectangle 19">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with a line and a line&#10;&#10;AI-generated content may be incorrect.">
            <a:extLst>
              <a:ext uri="{FF2B5EF4-FFF2-40B4-BE49-F238E27FC236}">
                <a16:creationId xmlns:a16="http://schemas.microsoft.com/office/drawing/2014/main" id="{984A32B6-C9E2-C73C-D1FF-C74DCF258A22}"/>
              </a:ext>
            </a:extLst>
          </p:cNvPr>
          <p:cNvPicPr>
            <a:picLocks noChangeAspect="1"/>
          </p:cNvPicPr>
          <p:nvPr/>
        </p:nvPicPr>
        <p:blipFill>
          <a:blip r:embed="rId3"/>
          <a:stretch>
            <a:fillRect/>
          </a:stretch>
        </p:blipFill>
        <p:spPr>
          <a:xfrm>
            <a:off x="1381935" y="2199759"/>
            <a:ext cx="4481866" cy="3103690"/>
          </a:xfrm>
          <a:prstGeom prst="rect">
            <a:avLst/>
          </a:prstGeom>
        </p:spPr>
      </p:pic>
      <p:pic>
        <p:nvPicPr>
          <p:cNvPr id="4" name="Picture 1" descr="A graph with a line&#10;&#10;AI-generated content may be incorrect.">
            <a:extLst>
              <a:ext uri="{FF2B5EF4-FFF2-40B4-BE49-F238E27FC236}">
                <a16:creationId xmlns:a16="http://schemas.microsoft.com/office/drawing/2014/main" id="{47FB0ED1-E539-C191-193A-469FB7961C5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50724" y="2400053"/>
            <a:ext cx="4486215" cy="270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5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C8074CC-F768-2C8B-61D8-9DD124C0A37A}"/>
              </a:ext>
            </a:extLst>
          </p:cNvPr>
          <p:cNvSpPr txBox="1">
            <a:spLocks/>
          </p:cNvSpPr>
          <p:nvPr/>
        </p:nvSpPr>
        <p:spPr>
          <a:xfrm>
            <a:off x="699713" y="248038"/>
            <a:ext cx="7063721" cy="115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a:solidFill>
                  <a:srgbClr val="FFFFFF"/>
                </a:solidFill>
                <a:latin typeface="Open Sans"/>
                <a:ea typeface="Open Sans"/>
                <a:cs typeface="Open Sans"/>
              </a:rPr>
              <a:t>Bar Graph</a:t>
            </a:r>
          </a:p>
        </p:txBody>
      </p:sp>
      <p:graphicFrame>
        <p:nvGraphicFramePr>
          <p:cNvPr id="2" name="Chart 1">
            <a:extLst>
              <a:ext uri="{FF2B5EF4-FFF2-40B4-BE49-F238E27FC236}">
                <a16:creationId xmlns:a16="http://schemas.microsoft.com/office/drawing/2014/main" id="{7A054C1B-DE4D-0429-7FB8-7296457AF96C}"/>
              </a:ext>
            </a:extLst>
          </p:cNvPr>
          <p:cNvGraphicFramePr/>
          <p:nvPr>
            <p:extLst>
              <p:ext uri="{D42A27DB-BD31-4B8C-83A1-F6EECF244321}">
                <p14:modId xmlns:p14="http://schemas.microsoft.com/office/powerpoint/2010/main" val="726496289"/>
              </p:ext>
            </p:extLst>
          </p:nvPr>
        </p:nvGraphicFramePr>
        <p:xfrm>
          <a:off x="432225" y="1966293"/>
          <a:ext cx="11327549" cy="445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971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5F71C-F1C3-CA86-ED8B-1819DA418F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53" y="5275078"/>
            <a:ext cx="12236447" cy="1582922"/>
          </a:xfrm>
          <a:prstGeom prst="rect">
            <a:avLst/>
          </a:prstGeom>
        </p:spPr>
      </p:pic>
      <p:pic>
        <p:nvPicPr>
          <p:cNvPr id="8" name="Picture 7" descr="A black and white logo&#10;&#10;Description automatically generated">
            <a:extLst>
              <a:ext uri="{FF2B5EF4-FFF2-40B4-BE49-F238E27FC236}">
                <a16:creationId xmlns:a16="http://schemas.microsoft.com/office/drawing/2014/main" id="{8CF33486-496F-0CDD-34F0-A70A9BA7E883}"/>
              </a:ext>
            </a:extLst>
          </p:cNvPr>
          <p:cNvPicPr>
            <a:picLocks noChangeAspect="1"/>
          </p:cNvPicPr>
          <p:nvPr/>
        </p:nvPicPr>
        <p:blipFill>
          <a:blip r:embed="rId3"/>
          <a:srcRect/>
          <a:stretch/>
        </p:blipFill>
        <p:spPr>
          <a:xfrm>
            <a:off x="5116266" y="5867554"/>
            <a:ext cx="1919361" cy="748551"/>
          </a:xfrm>
          <a:prstGeom prst="rect">
            <a:avLst/>
          </a:prstGeom>
        </p:spPr>
      </p:pic>
      <p:sp>
        <p:nvSpPr>
          <p:cNvPr id="3" name="Title 1">
            <a:extLst>
              <a:ext uri="{FF2B5EF4-FFF2-40B4-BE49-F238E27FC236}">
                <a16:creationId xmlns:a16="http://schemas.microsoft.com/office/drawing/2014/main" id="{A59F2610-9205-BACF-68EB-3EBE3DE1E345}"/>
              </a:ext>
            </a:extLst>
          </p:cNvPr>
          <p:cNvSpPr txBox="1">
            <a:spLocks/>
          </p:cNvSpPr>
          <p:nvPr/>
        </p:nvSpPr>
        <p:spPr>
          <a:xfrm>
            <a:off x="565174" y="390388"/>
            <a:ext cx="11062285" cy="92975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tx2">
                    <a:lumMod val="75000"/>
                    <a:lumOff val="25000"/>
                  </a:schemeClr>
                </a:solidFill>
                <a:latin typeface="Open Sans"/>
                <a:ea typeface="Open Sans"/>
                <a:cs typeface="Open Sans"/>
              </a:rPr>
              <a:t>Bar Graph: Clustered Columns</a:t>
            </a:r>
            <a:endParaRPr lang="en-US">
              <a:solidFill>
                <a:schemeClr val="tx2">
                  <a:lumMod val="75000"/>
                  <a:lumOff val="25000"/>
                </a:schemeClr>
              </a:solidFill>
            </a:endParaRPr>
          </a:p>
        </p:txBody>
      </p:sp>
      <p:graphicFrame>
        <p:nvGraphicFramePr>
          <p:cNvPr id="9" name="Chart 8">
            <a:extLst>
              <a:ext uri="{FF2B5EF4-FFF2-40B4-BE49-F238E27FC236}">
                <a16:creationId xmlns:a16="http://schemas.microsoft.com/office/drawing/2014/main" id="{1260C6D6-BA57-E9B6-7AD5-F3C3EB3BE473}"/>
              </a:ext>
              <a:ext uri="{147F2762-F138-4A5C-976F-8EAC2B608ADB}">
                <a16:predDERef xmlns:a16="http://schemas.microsoft.com/office/drawing/2014/main" pred="{4E6144AC-D02D-0EAC-1EB3-D04624ECBF5E}"/>
              </a:ext>
            </a:extLst>
          </p:cNvPr>
          <p:cNvGraphicFramePr>
            <a:graphicFrameLocks/>
          </p:cNvGraphicFramePr>
          <p:nvPr>
            <p:extLst>
              <p:ext uri="{D42A27DB-BD31-4B8C-83A1-F6EECF244321}">
                <p14:modId xmlns:p14="http://schemas.microsoft.com/office/powerpoint/2010/main" val="2248773143"/>
              </p:ext>
            </p:extLst>
          </p:nvPr>
        </p:nvGraphicFramePr>
        <p:xfrm>
          <a:off x="2967579" y="1503269"/>
          <a:ext cx="6212793" cy="38564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851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18845E-A63A-623E-055D-20EBFCA2D3B1}"/>
              </a:ext>
            </a:extLst>
          </p:cNvPr>
          <p:cNvSpPr txBox="1"/>
          <p:nvPr/>
        </p:nvSpPr>
        <p:spPr>
          <a:xfrm>
            <a:off x="3922632" y="423077"/>
            <a:ext cx="404398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rgbClr val="215F9A"/>
                </a:solidFill>
                <a:latin typeface="Open Sans"/>
                <a:ea typeface="Open Sans"/>
                <a:cs typeface="Open Sans"/>
              </a:rPr>
              <a:t>The Pie Chart</a:t>
            </a:r>
            <a:endParaRPr lang="en-US" sz="4400" b="1">
              <a:latin typeface="Open Sans"/>
              <a:ea typeface="Open Sans"/>
              <a:cs typeface="Open Sans"/>
            </a:endParaRPr>
          </a:p>
        </p:txBody>
      </p:sp>
      <p:pic>
        <p:nvPicPr>
          <p:cNvPr id="6" name="Picture 5" descr="A pie chart with numbers and symbols&#10;&#10;AI-generated content may be incorrect.">
            <a:extLst>
              <a:ext uri="{FF2B5EF4-FFF2-40B4-BE49-F238E27FC236}">
                <a16:creationId xmlns:a16="http://schemas.microsoft.com/office/drawing/2014/main" id="{DB081F1E-2F14-9287-0481-AA85CFE0BC5F}"/>
              </a:ext>
            </a:extLst>
          </p:cNvPr>
          <p:cNvPicPr>
            <a:picLocks noChangeAspect="1"/>
          </p:cNvPicPr>
          <p:nvPr/>
        </p:nvPicPr>
        <p:blipFill>
          <a:blip r:embed="rId2"/>
          <a:srcRect r="2035"/>
          <a:stretch>
            <a:fillRect/>
          </a:stretch>
        </p:blipFill>
        <p:spPr>
          <a:xfrm>
            <a:off x="173707" y="1534263"/>
            <a:ext cx="7134659" cy="4764424"/>
          </a:xfrm>
          <a:prstGeom prst="rect">
            <a:avLst/>
          </a:prstGeom>
        </p:spPr>
      </p:pic>
      <p:pic>
        <p:nvPicPr>
          <p:cNvPr id="2" name="Picture 1" descr="A circle with red circles and black lines&#10;&#10;AI-generated content may be incorrect.">
            <a:extLst>
              <a:ext uri="{FF2B5EF4-FFF2-40B4-BE49-F238E27FC236}">
                <a16:creationId xmlns:a16="http://schemas.microsoft.com/office/drawing/2014/main" id="{FA805229-F3C6-3C4F-08D8-71D1CEEA8FBD}"/>
              </a:ext>
            </a:extLst>
          </p:cNvPr>
          <p:cNvPicPr>
            <a:picLocks noChangeAspect="1"/>
          </p:cNvPicPr>
          <p:nvPr/>
        </p:nvPicPr>
        <p:blipFill>
          <a:blip r:embed="rId3"/>
          <a:stretch>
            <a:fillRect/>
          </a:stretch>
        </p:blipFill>
        <p:spPr>
          <a:xfrm>
            <a:off x="7320459" y="2786383"/>
            <a:ext cx="3469410" cy="1961285"/>
          </a:xfrm>
          <a:prstGeom prst="rect">
            <a:avLst/>
          </a:prstGeom>
        </p:spPr>
      </p:pic>
      <p:sp>
        <p:nvSpPr>
          <p:cNvPr id="3" name="TextBox 2">
            <a:extLst>
              <a:ext uri="{FF2B5EF4-FFF2-40B4-BE49-F238E27FC236}">
                <a16:creationId xmlns:a16="http://schemas.microsoft.com/office/drawing/2014/main" id="{2A6B5C14-FC49-C181-F811-736CCE9B888E}"/>
              </a:ext>
            </a:extLst>
          </p:cNvPr>
          <p:cNvSpPr txBox="1"/>
          <p:nvPr/>
        </p:nvSpPr>
        <p:spPr>
          <a:xfrm>
            <a:off x="7588648" y="1959865"/>
            <a:ext cx="29264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How to make a circle on graph paper</a:t>
            </a:r>
            <a:endParaRPr lang="en-US"/>
          </a:p>
        </p:txBody>
      </p:sp>
    </p:spTree>
    <p:extLst>
      <p:ext uri="{BB962C8B-B14F-4D97-AF65-F5344CB8AC3E}">
        <p14:creationId xmlns:p14="http://schemas.microsoft.com/office/powerpoint/2010/main" val="3088012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784470f-fe1c-44bf-b8b4-c1060a392f53" xsi:nil="true"/>
    <lcf76f155ced4ddcb4097134ff3c332f xmlns="68816ccb-6969-4dbf-87fb-b416f862cc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5E8D24A1FCCE419A36C900A36883C2" ma:contentTypeVersion="17" ma:contentTypeDescription="Create a new document." ma:contentTypeScope="" ma:versionID="be38386b0e750660438bec8a846b1a16">
  <xsd:schema xmlns:xsd="http://www.w3.org/2001/XMLSchema" xmlns:xs="http://www.w3.org/2001/XMLSchema" xmlns:p="http://schemas.microsoft.com/office/2006/metadata/properties" xmlns:ns2="68816ccb-6969-4dbf-87fb-b416f862ccfa" xmlns:ns3="c784470f-fe1c-44bf-b8b4-c1060a392f53" targetNamespace="http://schemas.microsoft.com/office/2006/metadata/properties" ma:root="true" ma:fieldsID="d7304637c7800d566dfbaed433aaa905" ns2:_="" ns3:_="">
    <xsd:import namespace="68816ccb-6969-4dbf-87fb-b416f862ccfa"/>
    <xsd:import namespace="c784470f-fe1c-44bf-b8b4-c1060a392f5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16ccb-6969-4dbf-87fb-b416f862c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c31a28f-cf95-4638-a9ad-b99f653734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4470f-fe1c-44bf-b8b4-c1060a392f5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900e4f5-1e76-44e5-a580-41acf7ebd349}" ma:internalName="TaxCatchAll" ma:showField="CatchAllData" ma:web="c784470f-fe1c-44bf-b8b4-c1060a392f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47560D-F5BE-41BD-99CA-F60D6FEF2639}">
  <ds:schemaRefs>
    <ds:schemaRef ds:uri="http://schemas.microsoft.com/sharepoint/v3/contenttype/forms"/>
  </ds:schemaRefs>
</ds:datastoreItem>
</file>

<file path=customXml/itemProps2.xml><?xml version="1.0" encoding="utf-8"?>
<ds:datastoreItem xmlns:ds="http://schemas.openxmlformats.org/officeDocument/2006/customXml" ds:itemID="{B0687114-9F32-4187-979F-E00177DAB8A5}">
  <ds:schemaRefs>
    <ds:schemaRef ds:uri="68816ccb-6969-4dbf-87fb-b416f862ccfa"/>
    <ds:schemaRef ds:uri="7920a587-269e-489c-b290-c69c198643da"/>
    <ds:schemaRef ds:uri="c784470f-fe1c-44bf-b8b4-c1060a392f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9AEB63-686D-416C-AE9F-2DFB5BAAC44E}">
  <ds:schemaRefs>
    <ds:schemaRef ds:uri="68816ccb-6969-4dbf-87fb-b416f862ccfa"/>
    <ds:schemaRef ds:uri="c784470f-fe1c-44bf-b8b4-c1060a392f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86bc44c-e490-4642-a4c9-99ac86f11e81}" enabled="0" method="" siteId="{c86bc44c-e490-4642-a4c9-99ac86f11e81}"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21</Slides>
  <Notes>14</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Visualizing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Visualizing Our Water Quality Data: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2025-05-28T14:03:02Z</dcterms:created>
  <dcterms:modified xsi:type="dcterms:W3CDTF">2025-11-18T16:07:27Z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0x010100A35E8D24A1FCCE419A36C900A36883C2</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